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23"/>
  </p:notesMasterIdLst>
  <p:sldIdLst>
    <p:sldId id="256" r:id="rId2"/>
    <p:sldId id="258" r:id="rId3"/>
    <p:sldId id="257" r:id="rId4"/>
    <p:sldId id="266" r:id="rId5"/>
    <p:sldId id="259" r:id="rId6"/>
    <p:sldId id="260" r:id="rId7"/>
    <p:sldId id="261" r:id="rId8"/>
    <p:sldId id="262" r:id="rId9"/>
    <p:sldId id="263" r:id="rId10"/>
    <p:sldId id="264" r:id="rId11"/>
    <p:sldId id="267" r:id="rId12"/>
    <p:sldId id="268" r:id="rId13"/>
    <p:sldId id="269" r:id="rId14"/>
    <p:sldId id="270" r:id="rId15"/>
    <p:sldId id="271" r:id="rId16"/>
    <p:sldId id="272" r:id="rId17"/>
    <p:sldId id="273" r:id="rId18"/>
    <p:sldId id="274" r:id="rId19"/>
    <p:sldId id="275" r:id="rId20"/>
    <p:sldId id="276" r:id="rId21"/>
    <p:sldId id="277" r:id="rId2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8"/>
    <p:restoredTop sz="94705"/>
  </p:normalViewPr>
  <p:slideViewPr>
    <p:cSldViewPr snapToGrid="0" snapToObjects="1">
      <p:cViewPr>
        <p:scale>
          <a:sx n="125" d="100"/>
          <a:sy n="125" d="100"/>
        </p:scale>
        <p:origin x="600"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BC6218-7339-FD4C-A25B-5B546D208DE5}" type="datetimeFigureOut">
              <a:rPr kumimoji="1" lang="ja-JP" altLang="en-US" smtClean="0"/>
              <a:t>2020/5/3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C37D1-896E-0746-8CD0-CD9CE6D43FEA}" type="slidenum">
              <a:rPr kumimoji="1" lang="ja-JP" altLang="en-US" smtClean="0"/>
              <a:t>‹#›</a:t>
            </a:fld>
            <a:endParaRPr kumimoji="1" lang="ja-JP" altLang="en-US"/>
          </a:p>
        </p:txBody>
      </p:sp>
    </p:spTree>
    <p:extLst>
      <p:ext uri="{BB962C8B-B14F-4D97-AF65-F5344CB8AC3E}">
        <p14:creationId xmlns:p14="http://schemas.microsoft.com/office/powerpoint/2010/main" val="385442707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58199"/>
            <a:ext cx="7772400" cy="2387600"/>
          </a:xfrm>
        </p:spPr>
        <p:txBody>
          <a:bodyPr anchor="b">
            <a:normAutofit/>
          </a:bodyPr>
          <a:lstStyle>
            <a:lvl1pPr algn="l">
              <a:defRPr sz="4400">
                <a:solidFill>
                  <a:schemeClr val="bg1"/>
                </a:solidFill>
                <a:latin typeface="Meiryo UI" panose="020B0604030504040204" pitchFamily="34" charset="-128"/>
                <a:ea typeface="Meiryo UI" panose="020B0604030504040204"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685800" y="3961625"/>
            <a:ext cx="6858000" cy="1655762"/>
          </a:xfrm>
        </p:spPr>
        <p:txBody>
          <a:bodyPr/>
          <a:lstStyle>
            <a:lvl1pPr marL="0" indent="0" algn="l">
              <a:buNone/>
              <a:defRPr sz="2400">
                <a:solidFill>
                  <a:schemeClr val="bg1"/>
                </a:solidFill>
                <a:latin typeface="Meiryo UI" panose="020B0604030504040204" pitchFamily="34" charset="-128"/>
                <a:ea typeface="Meiryo UI"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685800" y="5617387"/>
            <a:ext cx="2057400" cy="365125"/>
          </a:xfrm>
        </p:spPr>
        <p:txBody>
          <a:bodyPr/>
          <a:lstStyle>
            <a:lvl1pPr>
              <a:defRPr sz="2400">
                <a:solidFill>
                  <a:schemeClr val="bg1"/>
                </a:solidFill>
              </a:defRPr>
            </a:lvl1pPr>
          </a:lstStyle>
          <a:p>
            <a:fld id="{EC6A8A10-465F-B943-8A67-0294D38BC50F}" type="datetime1">
              <a:rPr lang="ja-JP" altLang="en-US" smtClean="0"/>
              <a:t>2020/5/3</a:t>
            </a:fld>
            <a:endParaRPr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000">
                <a:solidFill>
                  <a:schemeClr val="bg1"/>
                </a:solidFill>
              </a:defRPr>
            </a:lvl1pPr>
          </a:lstStyle>
          <a:p>
            <a:fld id="{B507E409-7883-884F-BD0B-CC69621F4CB6}" type="slidenum">
              <a:rPr lang="ja-JP" altLang="en-US" smtClean="0"/>
              <a:pPr/>
              <a:t>‹#›</a:t>
            </a:fld>
            <a:endParaRPr lang="ja-JP" altLang="en-US"/>
          </a:p>
        </p:txBody>
      </p:sp>
      <p:cxnSp>
        <p:nvCxnSpPr>
          <p:cNvPr id="8" name="直線コネクタ 7">
            <a:extLst>
              <a:ext uri="{FF2B5EF4-FFF2-40B4-BE49-F238E27FC236}">
                <a16:creationId xmlns:a16="http://schemas.microsoft.com/office/drawing/2014/main" id="{1A429E43-C0DD-E94E-9B5C-8A08409A983A}"/>
              </a:ext>
            </a:extLst>
          </p:cNvPr>
          <p:cNvCxnSpPr>
            <a:cxnSpLocks/>
          </p:cNvCxnSpPr>
          <p:nvPr userDrawn="1"/>
        </p:nvCxnSpPr>
        <p:spPr>
          <a:xfrm>
            <a:off x="685800" y="3670548"/>
            <a:ext cx="7772400" cy="0"/>
          </a:xfrm>
          <a:prstGeom prst="line">
            <a:avLst/>
          </a:prstGeom>
          <a:ln w="25400" cap="rnd"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F4C917DD-338A-EF48-B03D-43640819C962}"/>
              </a:ext>
            </a:extLst>
          </p:cNvPr>
          <p:cNvPicPr>
            <a:picLocks noChangeAspect="1"/>
          </p:cNvPicPr>
          <p:nvPr userDrawn="1"/>
        </p:nvPicPr>
        <p:blipFill>
          <a:blip r:embed="rId2"/>
          <a:stretch>
            <a:fillRect/>
          </a:stretch>
        </p:blipFill>
        <p:spPr>
          <a:xfrm>
            <a:off x="7324119" y="4286375"/>
            <a:ext cx="1593850" cy="1454150"/>
          </a:xfrm>
          <a:prstGeom prst="rect">
            <a:avLst/>
          </a:prstGeom>
        </p:spPr>
      </p:pic>
    </p:spTree>
    <p:extLst>
      <p:ext uri="{BB962C8B-B14F-4D97-AF65-F5344CB8AC3E}">
        <p14:creationId xmlns:p14="http://schemas.microsoft.com/office/powerpoint/2010/main" val="1924441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0400DF-9C0A-114B-9DBC-6E5CE58E8F4D}" type="datetime1">
              <a:rPr kumimoji="1" lang="ja-JP" altLang="en-US" smtClean="0"/>
              <a:t>2020/5/3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507E409-7883-884F-BD0B-CC69621F4CB6}" type="slidenum">
              <a:rPr kumimoji="1" lang="ja-JP" altLang="en-US" smtClean="0"/>
              <a:t>‹#›</a:t>
            </a:fld>
            <a:endParaRPr kumimoji="1" lang="ja-JP" altLang="en-US"/>
          </a:p>
        </p:txBody>
      </p:sp>
    </p:spTree>
    <p:extLst>
      <p:ext uri="{BB962C8B-B14F-4D97-AF65-F5344CB8AC3E}">
        <p14:creationId xmlns:p14="http://schemas.microsoft.com/office/powerpoint/2010/main" val="1750175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C95CCC1-63F5-7A4F-83E0-24CBA36EC172}" type="datetime1">
              <a:rPr kumimoji="1" lang="ja-JP" altLang="en-US" smtClean="0"/>
              <a:t>2020/5/3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507E409-7883-884F-BD0B-CC69621F4CB6}" type="slidenum">
              <a:rPr kumimoji="1" lang="ja-JP" altLang="en-US" smtClean="0"/>
              <a:t>‹#›</a:t>
            </a:fld>
            <a:endParaRPr kumimoji="1" lang="ja-JP" altLang="en-US"/>
          </a:p>
        </p:txBody>
      </p:sp>
    </p:spTree>
    <p:extLst>
      <p:ext uri="{BB962C8B-B14F-4D97-AF65-F5344CB8AC3E}">
        <p14:creationId xmlns:p14="http://schemas.microsoft.com/office/powerpoint/2010/main" val="3106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C0AE1DEF-93A6-0148-A301-AC2A24E2F25C}"/>
              </a:ext>
            </a:extLst>
          </p:cNvPr>
          <p:cNvSpPr/>
          <p:nvPr userDrawn="1"/>
        </p:nvSpPr>
        <p:spPr>
          <a:xfrm>
            <a:off x="0" y="1"/>
            <a:ext cx="9144000" cy="88788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150495" y="-158393"/>
            <a:ext cx="7886700" cy="1325563"/>
          </a:xfrm>
        </p:spPr>
        <p:txBody>
          <a:bodyPr>
            <a:normAutofit/>
          </a:bodyPr>
          <a:lstStyle>
            <a:lvl1pPr algn="l">
              <a:defRPr sz="3600">
                <a:solidFill>
                  <a:schemeClr val="bg1"/>
                </a:solidFill>
                <a:latin typeface="Meiryo UI" panose="020B0604030504040204" pitchFamily="34" charset="-128"/>
                <a:ea typeface="Meiryo UI" panose="020B0604030504040204"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628650" y="1446451"/>
            <a:ext cx="7886700" cy="4351338"/>
          </a:xfrm>
        </p:spPr>
        <p:txBody>
          <a:bodyPr>
            <a:normAutofit/>
          </a:bodyPr>
          <a:lstStyle>
            <a:lvl1pPr>
              <a:defRPr sz="2400">
                <a:latin typeface="Meiryo UI" panose="020B0604030504040204" pitchFamily="34" charset="-128"/>
                <a:ea typeface="Meiryo UI" panose="020B0604030504040204" pitchFamily="34" charset="-128"/>
              </a:defRPr>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p>
            <a:fld id="{BF634A3B-07B4-FD4C-986B-9747A3D2168A}" type="datetime1">
              <a:rPr kumimoji="1" lang="ja-JP" altLang="en-US" smtClean="0"/>
              <a:t>2020/5/3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000">
                <a:solidFill>
                  <a:schemeClr val="tx2"/>
                </a:solidFill>
              </a:defRPr>
            </a:lvl1pPr>
          </a:lstStyle>
          <a:p>
            <a:fld id="{B507E409-7883-884F-BD0B-CC69621F4CB6}" type="slidenum">
              <a:rPr lang="ja-JP" altLang="en-US" smtClean="0"/>
              <a:pPr/>
              <a:t>‹#›</a:t>
            </a:fld>
            <a:endParaRPr lang="ja-JP" altLang="en-US"/>
          </a:p>
        </p:txBody>
      </p:sp>
      <p:pic>
        <p:nvPicPr>
          <p:cNvPr id="8" name="図 7">
            <a:extLst>
              <a:ext uri="{FF2B5EF4-FFF2-40B4-BE49-F238E27FC236}">
                <a16:creationId xmlns:a16="http://schemas.microsoft.com/office/drawing/2014/main" id="{6260A7FB-09E7-9A41-B483-A11662A0C54B}"/>
              </a:ext>
            </a:extLst>
          </p:cNvPr>
          <p:cNvPicPr>
            <a:picLocks noChangeAspect="1"/>
          </p:cNvPicPr>
          <p:nvPr userDrawn="1"/>
        </p:nvPicPr>
        <p:blipFill>
          <a:blip r:embed="rId2"/>
          <a:stretch>
            <a:fillRect/>
          </a:stretch>
        </p:blipFill>
        <p:spPr>
          <a:xfrm>
            <a:off x="8037195" y="15399"/>
            <a:ext cx="956310" cy="872490"/>
          </a:xfrm>
          <a:prstGeom prst="rect">
            <a:avLst/>
          </a:prstGeom>
        </p:spPr>
      </p:pic>
    </p:spTree>
    <p:extLst>
      <p:ext uri="{BB962C8B-B14F-4D97-AF65-F5344CB8AC3E}">
        <p14:creationId xmlns:p14="http://schemas.microsoft.com/office/powerpoint/2010/main" val="3895250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ABF5C0E-1DEA-8746-B59B-8ED2669F87F6}" type="datetime1">
              <a:rPr kumimoji="1" lang="ja-JP" altLang="en-US" smtClean="0"/>
              <a:t>2020/5/3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507E409-7883-884F-BD0B-CC69621F4CB6}" type="slidenum">
              <a:rPr kumimoji="1" lang="ja-JP" altLang="en-US" smtClean="0"/>
              <a:t>‹#›</a:t>
            </a:fld>
            <a:endParaRPr kumimoji="1" lang="ja-JP" altLang="en-US"/>
          </a:p>
        </p:txBody>
      </p:sp>
    </p:spTree>
    <p:extLst>
      <p:ext uri="{BB962C8B-B14F-4D97-AF65-F5344CB8AC3E}">
        <p14:creationId xmlns:p14="http://schemas.microsoft.com/office/powerpoint/2010/main" val="741642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3A52CB7-58B1-7A45-A693-8584D1DD061C}" type="datetime1">
              <a:rPr kumimoji="1" lang="ja-JP" altLang="en-US" smtClean="0"/>
              <a:t>2020/5/3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507E409-7883-884F-BD0B-CC69621F4CB6}" type="slidenum">
              <a:rPr kumimoji="1" lang="ja-JP" altLang="en-US" smtClean="0"/>
              <a:t>‹#›</a:t>
            </a:fld>
            <a:endParaRPr kumimoji="1" lang="ja-JP" altLang="en-US"/>
          </a:p>
        </p:txBody>
      </p:sp>
    </p:spTree>
    <p:extLst>
      <p:ext uri="{BB962C8B-B14F-4D97-AF65-F5344CB8AC3E}">
        <p14:creationId xmlns:p14="http://schemas.microsoft.com/office/powerpoint/2010/main" val="1032735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4C510FC-5F11-8545-9924-9DD7C9E77988}" type="datetime1">
              <a:rPr kumimoji="1" lang="ja-JP" altLang="en-US" smtClean="0"/>
              <a:t>2020/5/3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507E409-7883-884F-BD0B-CC69621F4CB6}" type="slidenum">
              <a:rPr kumimoji="1" lang="ja-JP" altLang="en-US" smtClean="0"/>
              <a:t>‹#›</a:t>
            </a:fld>
            <a:endParaRPr kumimoji="1" lang="ja-JP" altLang="en-US"/>
          </a:p>
        </p:txBody>
      </p:sp>
    </p:spTree>
    <p:extLst>
      <p:ext uri="{BB962C8B-B14F-4D97-AF65-F5344CB8AC3E}">
        <p14:creationId xmlns:p14="http://schemas.microsoft.com/office/powerpoint/2010/main" val="564575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898C3C3-F490-C74A-B569-F2C8BC934189}" type="datetime1">
              <a:rPr kumimoji="1" lang="ja-JP" altLang="en-US" smtClean="0"/>
              <a:t>2020/5/3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507E409-7883-884F-BD0B-CC69621F4CB6}" type="slidenum">
              <a:rPr kumimoji="1" lang="ja-JP" altLang="en-US" smtClean="0"/>
              <a:t>‹#›</a:t>
            </a:fld>
            <a:endParaRPr kumimoji="1" lang="ja-JP" altLang="en-US"/>
          </a:p>
        </p:txBody>
      </p:sp>
    </p:spTree>
    <p:extLst>
      <p:ext uri="{BB962C8B-B14F-4D97-AF65-F5344CB8AC3E}">
        <p14:creationId xmlns:p14="http://schemas.microsoft.com/office/powerpoint/2010/main" val="549957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3442CB-323B-E249-94BE-58333A680DF5}" type="datetime1">
              <a:rPr kumimoji="1" lang="ja-JP" altLang="en-US" smtClean="0"/>
              <a:t>2020/5/3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507E409-7883-884F-BD0B-CC69621F4CB6}" type="slidenum">
              <a:rPr kumimoji="1" lang="ja-JP" altLang="en-US" smtClean="0"/>
              <a:t>‹#›</a:t>
            </a:fld>
            <a:endParaRPr kumimoji="1" lang="ja-JP" altLang="en-US"/>
          </a:p>
        </p:txBody>
      </p:sp>
    </p:spTree>
    <p:extLst>
      <p:ext uri="{BB962C8B-B14F-4D97-AF65-F5344CB8AC3E}">
        <p14:creationId xmlns:p14="http://schemas.microsoft.com/office/powerpoint/2010/main" val="2922232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C2AE8C1-9B0B-0048-97C0-371B3A62D3E4}" type="datetime1">
              <a:rPr kumimoji="1" lang="ja-JP" altLang="en-US" smtClean="0"/>
              <a:t>2020/5/3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507E409-7883-884F-BD0B-CC69621F4CB6}" type="slidenum">
              <a:rPr kumimoji="1" lang="ja-JP" altLang="en-US" smtClean="0"/>
              <a:t>‹#›</a:t>
            </a:fld>
            <a:endParaRPr kumimoji="1" lang="ja-JP" altLang="en-US"/>
          </a:p>
        </p:txBody>
      </p:sp>
    </p:spTree>
    <p:extLst>
      <p:ext uri="{BB962C8B-B14F-4D97-AF65-F5344CB8AC3E}">
        <p14:creationId xmlns:p14="http://schemas.microsoft.com/office/powerpoint/2010/main" val="860257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F1CE0DD-2048-0245-A33F-B4FD77CF806E}" type="datetime1">
              <a:rPr kumimoji="1" lang="ja-JP" altLang="en-US" smtClean="0"/>
              <a:t>2020/5/3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507E409-7883-884F-BD0B-CC69621F4CB6}" type="slidenum">
              <a:rPr kumimoji="1" lang="ja-JP" altLang="en-US" smtClean="0"/>
              <a:t>‹#›</a:t>
            </a:fld>
            <a:endParaRPr kumimoji="1" lang="ja-JP" altLang="en-US"/>
          </a:p>
        </p:txBody>
      </p:sp>
    </p:spTree>
    <p:extLst>
      <p:ext uri="{BB962C8B-B14F-4D97-AF65-F5344CB8AC3E}">
        <p14:creationId xmlns:p14="http://schemas.microsoft.com/office/powerpoint/2010/main" val="388898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A4F106-E8E1-CB49-BE9E-F44FA1811498}" type="datetime1">
              <a:rPr kumimoji="1" lang="ja-JP" altLang="en-US" smtClean="0"/>
              <a:t>2020/5/3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07E409-7883-884F-BD0B-CC69621F4CB6}" type="slidenum">
              <a:rPr kumimoji="1" lang="ja-JP" altLang="en-US" smtClean="0"/>
              <a:t>‹#›</a:t>
            </a:fld>
            <a:endParaRPr kumimoji="1" lang="ja-JP" altLang="en-US"/>
          </a:p>
        </p:txBody>
      </p:sp>
    </p:spTree>
    <p:extLst>
      <p:ext uri="{BB962C8B-B14F-4D97-AF65-F5344CB8AC3E}">
        <p14:creationId xmlns:p14="http://schemas.microsoft.com/office/powerpoint/2010/main" val="7352113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rxiv.org/abs/1709.01507"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arxiv.org/abs/1505.04597"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64DB01-325E-7548-BF7E-EFD182DEE2C6}"/>
              </a:ext>
            </a:extLst>
          </p:cNvPr>
          <p:cNvSpPr>
            <a:spLocks noGrp="1"/>
          </p:cNvSpPr>
          <p:nvPr>
            <p:ph type="ctrTitle"/>
          </p:nvPr>
        </p:nvSpPr>
        <p:spPr/>
        <p:txBody>
          <a:bodyPr>
            <a:normAutofit/>
          </a:bodyPr>
          <a:lstStyle/>
          <a:p>
            <a:r>
              <a:rPr lang="en" altLang="ja-JP" sz="3200" dirty="0"/>
              <a:t>Concurrent Spatial and Channel Squeeze &amp; Excitation</a:t>
            </a:r>
            <a:br>
              <a:rPr lang="en" altLang="ja-JP" sz="3200" dirty="0"/>
            </a:br>
            <a:r>
              <a:rPr lang="en" altLang="ja-JP" sz="3200" dirty="0"/>
              <a:t>in Fully Convolutional Networks</a:t>
            </a:r>
            <a:br>
              <a:rPr lang="en" altLang="ja-JP" sz="3200" dirty="0"/>
            </a:br>
            <a:endParaRPr kumimoji="1" lang="ja-JP" altLang="en-US" sz="3200"/>
          </a:p>
        </p:txBody>
      </p:sp>
      <p:sp>
        <p:nvSpPr>
          <p:cNvPr id="3" name="字幕 2">
            <a:extLst>
              <a:ext uri="{FF2B5EF4-FFF2-40B4-BE49-F238E27FC236}">
                <a16:creationId xmlns:a16="http://schemas.microsoft.com/office/drawing/2014/main" id="{A0DDD8FE-C518-9D43-86A5-963AA99977FA}"/>
              </a:ext>
            </a:extLst>
          </p:cNvPr>
          <p:cNvSpPr>
            <a:spLocks noGrp="1"/>
          </p:cNvSpPr>
          <p:nvPr>
            <p:ph type="subTitle" idx="1"/>
          </p:nvPr>
        </p:nvSpPr>
        <p:spPr>
          <a:xfrm>
            <a:off x="685800" y="4294135"/>
            <a:ext cx="6858000" cy="1655762"/>
          </a:xfrm>
        </p:spPr>
        <p:txBody>
          <a:bodyPr>
            <a:normAutofit/>
          </a:bodyPr>
          <a:lstStyle/>
          <a:p>
            <a:r>
              <a:rPr kumimoji="1" lang="ja-JP" altLang="en-US" sz="2000"/>
              <a:t>神戸大学</a:t>
            </a:r>
            <a:r>
              <a:rPr kumimoji="1" lang="en-US" altLang="ja-JP" sz="2000" dirty="0"/>
              <a:t> </a:t>
            </a:r>
            <a:r>
              <a:rPr lang="ja-JP" altLang="en-US" sz="2000"/>
              <a:t>工学研究科</a:t>
            </a:r>
            <a:r>
              <a:rPr lang="en-US" altLang="ja-JP" sz="2000" dirty="0"/>
              <a:t> </a:t>
            </a:r>
            <a:r>
              <a:rPr lang="ja-JP" altLang="en-US" sz="2000"/>
              <a:t>知的学習論研究</a:t>
            </a:r>
            <a:r>
              <a:rPr lang="en-US" altLang="ja-JP" sz="2000" dirty="0"/>
              <a:t>(ES5)</a:t>
            </a:r>
          </a:p>
          <a:p>
            <a:r>
              <a:rPr lang="ja-JP" altLang="en-US" sz="2000"/>
              <a:t>中谷透大</a:t>
            </a:r>
            <a:r>
              <a:rPr lang="en-US" altLang="ja-JP" sz="2000" dirty="0"/>
              <a:t> </a:t>
            </a:r>
            <a:r>
              <a:rPr lang="ja-JP" altLang="en-US" sz="2000"/>
              <a:t>      </a:t>
            </a:r>
            <a:endParaRPr lang="en-US" altLang="ja-JP" sz="2000" dirty="0"/>
          </a:p>
          <a:p>
            <a:r>
              <a:rPr kumimoji="1" lang="en-US" altLang="ja-JP" sz="2000" dirty="0"/>
              <a:t>2020/6/1</a:t>
            </a:r>
            <a:r>
              <a:rPr lang="en-US" altLang="ja-JP" sz="2000" dirty="0"/>
              <a:t> </a:t>
            </a:r>
            <a:r>
              <a:rPr lang="ja-JP" altLang="en-US" sz="2000"/>
              <a:t> </a:t>
            </a:r>
            <a:r>
              <a:rPr lang="en-US" altLang="ja-JP" sz="2000" dirty="0"/>
              <a:t>@CMDS</a:t>
            </a:r>
            <a:r>
              <a:rPr lang="ja-JP" altLang="en-US" sz="2000"/>
              <a:t>論文セミナー</a:t>
            </a:r>
            <a:endParaRPr kumimoji="1" lang="en-US" altLang="ja-JP" sz="2000" dirty="0"/>
          </a:p>
        </p:txBody>
      </p:sp>
      <p:sp>
        <p:nvSpPr>
          <p:cNvPr id="7" name="スライド番号プレースホルダー 6">
            <a:extLst>
              <a:ext uri="{FF2B5EF4-FFF2-40B4-BE49-F238E27FC236}">
                <a16:creationId xmlns:a16="http://schemas.microsoft.com/office/drawing/2014/main" id="{9FB5AD97-F2BE-7740-B1C9-18543A0EC701}"/>
              </a:ext>
            </a:extLst>
          </p:cNvPr>
          <p:cNvSpPr>
            <a:spLocks noGrp="1"/>
          </p:cNvSpPr>
          <p:nvPr>
            <p:ph type="sldNum" sz="quarter" idx="12"/>
          </p:nvPr>
        </p:nvSpPr>
        <p:spPr/>
        <p:txBody>
          <a:bodyPr/>
          <a:lstStyle/>
          <a:p>
            <a:r>
              <a:rPr lang="ja-JP" altLang="en-US"/>
              <a:t>　</a:t>
            </a:r>
          </a:p>
        </p:txBody>
      </p:sp>
    </p:spTree>
    <p:extLst>
      <p:ext uri="{BB962C8B-B14F-4D97-AF65-F5344CB8AC3E}">
        <p14:creationId xmlns:p14="http://schemas.microsoft.com/office/powerpoint/2010/main" val="550645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1E281-9F91-5A44-9B9D-6C0CA547666E}"/>
              </a:ext>
            </a:extLst>
          </p:cNvPr>
          <p:cNvSpPr>
            <a:spLocks noGrp="1"/>
          </p:cNvSpPr>
          <p:nvPr>
            <p:ph type="title"/>
          </p:nvPr>
        </p:nvSpPr>
        <p:spPr>
          <a:xfrm>
            <a:off x="628650" y="0"/>
            <a:ext cx="7886700" cy="1325563"/>
          </a:xfrm>
        </p:spPr>
        <p:txBody>
          <a:bodyPr>
            <a:normAutofit/>
          </a:bodyPr>
          <a:lstStyle/>
          <a:p>
            <a:r>
              <a:rPr lang="en" altLang="ja-JP" sz="2800" dirty="0"/>
              <a:t>Spatial Squeeze and Channel Excitation Block (</a:t>
            </a:r>
            <a:r>
              <a:rPr lang="en" altLang="ja-JP" sz="2800" dirty="0" err="1"/>
              <a:t>cSE</a:t>
            </a:r>
            <a:r>
              <a:rPr lang="en" altLang="ja-JP" sz="2800" dirty="0"/>
              <a:t>) </a:t>
            </a:r>
            <a:br>
              <a:rPr lang="en-US" altLang="ja-JP" sz="2800" dirty="0"/>
            </a:br>
            <a:endParaRPr kumimoji="1" lang="ja-JP" altLang="en-US" sz="2800"/>
          </a:p>
        </p:txBody>
      </p:sp>
      <p:sp>
        <p:nvSpPr>
          <p:cNvPr id="3" name="コンテンツ プレースホルダー 2">
            <a:extLst>
              <a:ext uri="{FF2B5EF4-FFF2-40B4-BE49-F238E27FC236}">
                <a16:creationId xmlns:a16="http://schemas.microsoft.com/office/drawing/2014/main" id="{A5A2AE9B-CCEB-BB44-BA93-C9AFFA1A6F3D}"/>
              </a:ext>
            </a:extLst>
          </p:cNvPr>
          <p:cNvSpPr>
            <a:spLocks noGrp="1"/>
          </p:cNvSpPr>
          <p:nvPr>
            <p:ph idx="1"/>
          </p:nvPr>
        </p:nvSpPr>
        <p:spPr/>
        <p:txBody>
          <a:bodyPr/>
          <a:lstStyle/>
          <a:p>
            <a:r>
              <a:rPr lang="en" altLang="ja-JP" dirty="0"/>
              <a:t>Spatial Squeeze and Channel Excitation Block (</a:t>
            </a:r>
            <a:r>
              <a:rPr lang="en" altLang="ja-JP" dirty="0" err="1"/>
              <a:t>cSE</a:t>
            </a:r>
            <a:r>
              <a:rPr lang="en" altLang="ja-JP" dirty="0"/>
              <a:t>) </a:t>
            </a:r>
            <a:br>
              <a:rPr lang="en" altLang="ja-JP" dirty="0"/>
            </a:br>
            <a:endParaRPr kumimoji="1" lang="ja-JP" altLang="en-US"/>
          </a:p>
        </p:txBody>
      </p:sp>
      <p:sp>
        <p:nvSpPr>
          <p:cNvPr id="4" name="スライド番号プレースホルダー 3">
            <a:extLst>
              <a:ext uri="{FF2B5EF4-FFF2-40B4-BE49-F238E27FC236}">
                <a16:creationId xmlns:a16="http://schemas.microsoft.com/office/drawing/2014/main" id="{AB0D4956-B87A-E14A-B9A3-14EE3C6CC487}"/>
              </a:ext>
            </a:extLst>
          </p:cNvPr>
          <p:cNvSpPr>
            <a:spLocks noGrp="1"/>
          </p:cNvSpPr>
          <p:nvPr>
            <p:ph type="sldNum" sz="quarter" idx="12"/>
          </p:nvPr>
        </p:nvSpPr>
        <p:spPr/>
        <p:txBody>
          <a:bodyPr/>
          <a:lstStyle/>
          <a:p>
            <a:fld id="{B507E409-7883-884F-BD0B-CC69621F4CB6}" type="slidenum">
              <a:rPr lang="ja-JP" altLang="en-US" smtClean="0"/>
              <a:pPr/>
              <a:t>9</a:t>
            </a:fld>
            <a:endParaRPr lang="ja-JP" altLang="en-US"/>
          </a:p>
        </p:txBody>
      </p:sp>
      <p:sp>
        <p:nvSpPr>
          <p:cNvPr id="6" name="テキスト ボックス 5">
            <a:extLst>
              <a:ext uri="{FF2B5EF4-FFF2-40B4-BE49-F238E27FC236}">
                <a16:creationId xmlns:a16="http://schemas.microsoft.com/office/drawing/2014/main" id="{35961E55-A410-3C4E-999E-198F5D123581}"/>
              </a:ext>
            </a:extLst>
          </p:cNvPr>
          <p:cNvSpPr txBox="1"/>
          <p:nvPr/>
        </p:nvSpPr>
        <p:spPr>
          <a:xfrm>
            <a:off x="628650" y="2806512"/>
            <a:ext cx="8307018" cy="2246769"/>
          </a:xfrm>
          <a:prstGeom prst="rect">
            <a:avLst/>
          </a:prstGeom>
          <a:noFill/>
        </p:spPr>
        <p:txBody>
          <a:bodyPr wrap="none" rtlCol="0">
            <a:spAutoFit/>
          </a:bodyPr>
          <a:lstStyle/>
          <a:p>
            <a:pPr marL="342900" indent="-342900">
              <a:buFont typeface="Wingdings" pitchFamily="2" charset="2"/>
              <a:buChar char="Ø"/>
            </a:pPr>
            <a:r>
              <a:rPr lang="en" altLang="ja-JP" sz="2000" dirty="0">
                <a:latin typeface="Meiryo UI" panose="020B0604030504040204" pitchFamily="34" charset="-128"/>
                <a:ea typeface="Meiryo UI" panose="020B0604030504040204" pitchFamily="34" charset="-128"/>
              </a:rPr>
              <a:t>CVPR2018 </a:t>
            </a:r>
            <a:r>
              <a:rPr lang="en" altLang="ja-JP" sz="2000" dirty="0">
                <a:latin typeface="Meiryo UI" panose="020B0604030504040204" pitchFamily="34" charset="-128"/>
                <a:ea typeface="Meiryo UI" panose="020B0604030504040204" pitchFamily="34" charset="-128"/>
                <a:hlinkClick r:id="rId2">
                  <a:extLst>
                    <a:ext uri="{A12FA001-AC4F-418D-AE19-62706E023703}">
                      <ahyp:hlinkClr xmlns:ahyp="http://schemas.microsoft.com/office/drawing/2018/hyperlinkcolor" val="tx"/>
                    </a:ext>
                  </a:extLst>
                </a:hlinkClick>
              </a:rPr>
              <a:t>Squeeze-and-Excitation Network</a:t>
            </a:r>
            <a:r>
              <a:rPr lang="ja-JP" altLang="en-US" sz="2000">
                <a:latin typeface="Meiryo UI" panose="020B0604030504040204" pitchFamily="34" charset="-128"/>
                <a:ea typeface="Meiryo UI" panose="020B0604030504040204" pitchFamily="34" charset="-128"/>
              </a:rPr>
              <a:t>で提案された</a:t>
            </a:r>
            <a:br>
              <a:rPr lang="en-US" altLang="ja-JP" sz="2000" dirty="0">
                <a:latin typeface="Meiryo UI" panose="020B0604030504040204" pitchFamily="34" charset="-128"/>
                <a:ea typeface="Meiryo UI" panose="020B0604030504040204" pitchFamily="34" charset="-128"/>
              </a:rPr>
            </a:br>
            <a:r>
              <a:rPr lang="ja-JP" altLang="en-US" sz="2000">
                <a:latin typeface="Meiryo UI" panose="020B0604030504040204" pitchFamily="34" charset="-128"/>
                <a:ea typeface="Meiryo UI" panose="020B0604030504040204" pitchFamily="34" charset="-128"/>
              </a:rPr>
              <a:t>画像分類</a:t>
            </a:r>
            <a:r>
              <a:rPr lang="en-US" altLang="ja-JP" sz="2000" dirty="0">
                <a:latin typeface="Meiryo UI" panose="020B0604030504040204" pitchFamily="34" charset="-128"/>
                <a:ea typeface="Meiryo UI" panose="020B0604030504040204" pitchFamily="34" charset="-128"/>
              </a:rPr>
              <a:t>CNN</a:t>
            </a:r>
            <a:r>
              <a:rPr lang="ja-JP" altLang="en-US" sz="2000">
                <a:latin typeface="Meiryo UI" panose="020B0604030504040204" pitchFamily="34" charset="-128"/>
                <a:ea typeface="Meiryo UI" panose="020B0604030504040204" pitchFamily="34" charset="-128"/>
              </a:rPr>
              <a:t>の性能を向上させるモジュール</a:t>
            </a:r>
            <a:endParaRPr lang="en-US" altLang="ja-JP" sz="2000" dirty="0">
              <a:latin typeface="Meiryo UI" panose="020B0604030504040204" pitchFamily="34" charset="-128"/>
              <a:ea typeface="Meiryo UI" panose="020B0604030504040204" pitchFamily="34" charset="-128"/>
            </a:endParaRPr>
          </a:p>
          <a:p>
            <a:pPr marL="342900" indent="-342900">
              <a:buFont typeface="Wingdings" pitchFamily="2" charset="2"/>
              <a:buChar char="Ø"/>
            </a:pPr>
            <a:endParaRPr lang="en-US" altLang="ja-JP" sz="2000" dirty="0">
              <a:latin typeface="Meiryo UI" panose="020B0604030504040204" pitchFamily="34" charset="-128"/>
              <a:ea typeface="Meiryo UI" panose="020B0604030504040204" pitchFamily="34" charset="-128"/>
            </a:endParaRPr>
          </a:p>
          <a:p>
            <a:pPr marL="342900" indent="-342900">
              <a:buFont typeface="Wingdings" pitchFamily="2" charset="2"/>
              <a:buChar char="Ø"/>
            </a:pPr>
            <a:r>
              <a:rPr lang="ja-JP" altLang="en-US" sz="2000">
                <a:latin typeface="Meiryo UI" panose="020B0604030504040204" pitchFamily="34" charset="-128"/>
                <a:ea typeface="Meiryo UI" panose="020B0604030504040204" pitchFamily="34" charset="-128"/>
              </a:rPr>
              <a:t>チャンネル方向の特徴量を強調</a:t>
            </a:r>
            <a:r>
              <a:rPr lang="en-US" altLang="ja-JP" sz="2000" dirty="0">
                <a:latin typeface="Meiryo UI" panose="020B0604030504040204" pitchFamily="34" charset="-128"/>
                <a:ea typeface="Meiryo UI" panose="020B0604030504040204" pitchFamily="34" charset="-128"/>
              </a:rPr>
              <a:t> or </a:t>
            </a:r>
            <a:r>
              <a:rPr lang="ja-JP" altLang="en-US" sz="2000">
                <a:latin typeface="Meiryo UI" panose="020B0604030504040204" pitchFamily="34" charset="-128"/>
                <a:ea typeface="Meiryo UI" panose="020B0604030504040204" pitchFamily="34" charset="-128"/>
              </a:rPr>
              <a:t>抑制することができる</a:t>
            </a:r>
            <a:endParaRPr lang="en-US" altLang="ja-JP" sz="2000" dirty="0">
              <a:latin typeface="Meiryo UI" panose="020B0604030504040204" pitchFamily="34" charset="-128"/>
              <a:ea typeface="Meiryo UI" panose="020B0604030504040204" pitchFamily="34" charset="-128"/>
            </a:endParaRPr>
          </a:p>
          <a:p>
            <a:pPr marL="342900" indent="-342900">
              <a:buFont typeface="Wingdings" pitchFamily="2" charset="2"/>
              <a:buChar char="Ø"/>
            </a:pPr>
            <a:endParaRPr lang="en-US" altLang="ja-JP" sz="2000" dirty="0">
              <a:latin typeface="Meiryo UI" panose="020B0604030504040204" pitchFamily="34" charset="-128"/>
              <a:ea typeface="Meiryo UI" panose="020B0604030504040204" pitchFamily="34" charset="-128"/>
            </a:endParaRPr>
          </a:p>
          <a:p>
            <a:pPr marL="342900" indent="-342900">
              <a:buFont typeface="Wingdings" pitchFamily="2" charset="2"/>
              <a:buChar char="Ø"/>
            </a:pPr>
            <a:r>
              <a:rPr lang="en-US" altLang="ja-JP" sz="2000" dirty="0" err="1">
                <a:latin typeface="Meiryo UI" panose="020B0604030504040204" pitchFamily="34" charset="-128"/>
                <a:ea typeface="Meiryo UI" panose="020B0604030504040204" pitchFamily="34" charset="-128"/>
              </a:rPr>
              <a:t>ResNet</a:t>
            </a:r>
            <a:r>
              <a:rPr lang="en-US" altLang="ja-JP" sz="2000" dirty="0">
                <a:latin typeface="Meiryo UI" panose="020B0604030504040204" pitchFamily="34" charset="-128"/>
                <a:ea typeface="Meiryo UI" panose="020B0604030504040204" pitchFamily="34" charset="-128"/>
              </a:rPr>
              <a:t> </a:t>
            </a:r>
            <a:r>
              <a:rPr lang="ja-JP" altLang="en-US" sz="2000">
                <a:latin typeface="Meiryo UI" panose="020B0604030504040204" pitchFamily="34" charset="-128"/>
                <a:ea typeface="Meiryo UI" panose="020B0604030504040204" pitchFamily="34" charset="-128"/>
              </a:rPr>
              <a:t>や</a:t>
            </a:r>
            <a:r>
              <a:rPr lang="en-US" altLang="ja-JP" sz="2000" dirty="0">
                <a:latin typeface="Meiryo UI" panose="020B0604030504040204" pitchFamily="34" charset="-128"/>
                <a:ea typeface="Meiryo UI" panose="020B0604030504040204" pitchFamily="34" charset="-128"/>
              </a:rPr>
              <a:t> Inception </a:t>
            </a:r>
            <a:r>
              <a:rPr lang="ja-JP" altLang="en-US" sz="2000">
                <a:latin typeface="Meiryo UI" panose="020B0604030504040204" pitchFamily="34" charset="-128"/>
                <a:ea typeface="Meiryo UI" panose="020B0604030504040204" pitchFamily="34" charset="-128"/>
              </a:rPr>
              <a:t>に導入することで性能の高いモデルにすることができる</a:t>
            </a:r>
            <a:endParaRPr lang="en-US" altLang="ja-JP" sz="2000" dirty="0">
              <a:latin typeface="Meiryo UI" panose="020B0604030504040204" pitchFamily="34" charset="-128"/>
              <a:ea typeface="Meiryo UI" panose="020B0604030504040204" pitchFamily="34" charset="-128"/>
            </a:endParaRPr>
          </a:p>
          <a:p>
            <a:pPr marL="342900" indent="-342900">
              <a:buFont typeface="Wingdings" pitchFamily="2" charset="2"/>
              <a:buChar char="Ø"/>
            </a:pPr>
            <a:endParaRPr kumimoji="1" lang="ja-JP" altLang="en-US" sz="200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796530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056345-6E04-064E-8080-A3003DCFC4E7}"/>
              </a:ext>
            </a:extLst>
          </p:cNvPr>
          <p:cNvSpPr>
            <a:spLocks noGrp="1"/>
          </p:cNvSpPr>
          <p:nvPr>
            <p:ph type="title"/>
          </p:nvPr>
        </p:nvSpPr>
        <p:spPr>
          <a:xfrm>
            <a:off x="628650" y="0"/>
            <a:ext cx="7886700" cy="1325563"/>
          </a:xfrm>
        </p:spPr>
        <p:txBody>
          <a:bodyPr>
            <a:normAutofit/>
          </a:bodyPr>
          <a:lstStyle/>
          <a:p>
            <a:r>
              <a:rPr lang="en" altLang="ja-JP" sz="2800" dirty="0"/>
              <a:t>Spatial Squeeze and Channel Excitation Block (</a:t>
            </a:r>
            <a:r>
              <a:rPr lang="en" altLang="ja-JP" sz="2800" dirty="0" err="1"/>
              <a:t>cSE</a:t>
            </a:r>
            <a:r>
              <a:rPr lang="en" altLang="ja-JP" sz="2800" dirty="0"/>
              <a:t>) </a:t>
            </a:r>
            <a:br>
              <a:rPr lang="en-US" altLang="ja-JP" sz="2800" dirty="0"/>
            </a:br>
            <a:endParaRPr kumimoji="1" lang="ja-JP" altLang="en-US" sz="2800"/>
          </a:p>
        </p:txBody>
      </p:sp>
      <p:sp>
        <p:nvSpPr>
          <p:cNvPr id="3" name="コンテンツ プレースホルダー 2">
            <a:extLst>
              <a:ext uri="{FF2B5EF4-FFF2-40B4-BE49-F238E27FC236}">
                <a16:creationId xmlns:a16="http://schemas.microsoft.com/office/drawing/2014/main" id="{68440F23-3F4E-3146-9051-9C4AA70D7824}"/>
              </a:ext>
            </a:extLst>
          </p:cNvPr>
          <p:cNvSpPr>
            <a:spLocks noGrp="1"/>
          </p:cNvSpPr>
          <p:nvPr>
            <p:ph idx="1"/>
          </p:nvPr>
        </p:nvSpPr>
        <p:spPr/>
        <p:txBody>
          <a:bodyPr/>
          <a:lstStyle/>
          <a:p>
            <a:endParaRPr kumimoji="1" lang="en-US" altLang="ja-JP" dirty="0"/>
          </a:p>
          <a:p>
            <a:endParaRPr lang="en-US" altLang="ja-JP" dirty="0"/>
          </a:p>
          <a:p>
            <a:endParaRPr kumimoji="1" lang="en-US" altLang="ja-JP" dirty="0"/>
          </a:p>
          <a:p>
            <a:endParaRPr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55A900E8-8BBF-1340-96C1-F598094697D8}"/>
              </a:ext>
            </a:extLst>
          </p:cNvPr>
          <p:cNvSpPr>
            <a:spLocks noGrp="1"/>
          </p:cNvSpPr>
          <p:nvPr>
            <p:ph type="sldNum" sz="quarter" idx="12"/>
          </p:nvPr>
        </p:nvSpPr>
        <p:spPr/>
        <p:txBody>
          <a:bodyPr/>
          <a:lstStyle/>
          <a:p>
            <a:fld id="{B507E409-7883-884F-BD0B-CC69621F4CB6}" type="slidenum">
              <a:rPr lang="ja-JP" altLang="en-US" smtClean="0"/>
              <a:pPr/>
              <a:t>10</a:t>
            </a:fld>
            <a:endParaRPr lang="ja-JP" altLang="en-US"/>
          </a:p>
        </p:txBody>
      </p:sp>
      <p:pic>
        <p:nvPicPr>
          <p:cNvPr id="5" name="図 4">
            <a:extLst>
              <a:ext uri="{FF2B5EF4-FFF2-40B4-BE49-F238E27FC236}">
                <a16:creationId xmlns:a16="http://schemas.microsoft.com/office/drawing/2014/main" id="{130BB84B-DD63-9744-A14D-13621A9E0A65}"/>
              </a:ext>
            </a:extLst>
          </p:cNvPr>
          <p:cNvPicPr>
            <a:picLocks noChangeAspect="1"/>
          </p:cNvPicPr>
          <p:nvPr/>
        </p:nvPicPr>
        <p:blipFill rotWithShape="1">
          <a:blip r:embed="rId2"/>
          <a:srcRect b="16242"/>
          <a:stretch/>
        </p:blipFill>
        <p:spPr>
          <a:xfrm>
            <a:off x="571500" y="1289785"/>
            <a:ext cx="8001000" cy="1795039"/>
          </a:xfrm>
          <a:prstGeom prst="rect">
            <a:avLst/>
          </a:prstGeom>
        </p:spPr>
      </p:pic>
      <p:sp>
        <p:nvSpPr>
          <p:cNvPr id="6" name="テキスト ボックス 5">
            <a:extLst>
              <a:ext uri="{FF2B5EF4-FFF2-40B4-BE49-F238E27FC236}">
                <a16:creationId xmlns:a16="http://schemas.microsoft.com/office/drawing/2014/main" id="{EE402B8F-6FB6-5845-9EB3-5CB1E4BD3964}"/>
              </a:ext>
            </a:extLst>
          </p:cNvPr>
          <p:cNvSpPr txBox="1"/>
          <p:nvPr/>
        </p:nvSpPr>
        <p:spPr>
          <a:xfrm>
            <a:off x="359460" y="3061038"/>
            <a:ext cx="6826228" cy="3477875"/>
          </a:xfrm>
          <a:prstGeom prst="rect">
            <a:avLst/>
          </a:prstGeom>
          <a:noFill/>
        </p:spPr>
        <p:txBody>
          <a:bodyPr wrap="none" rtlCol="0">
            <a:spAutoFit/>
          </a:bodyPr>
          <a:lstStyle/>
          <a:p>
            <a:pPr marL="457200" indent="-457200">
              <a:buFont typeface="+mj-lt"/>
              <a:buAutoNum type="arabicPeriod"/>
            </a:pPr>
            <a:r>
              <a:rPr lang="en" altLang="ja-JP" sz="2000" dirty="0">
                <a:latin typeface="Meiryo UI" panose="020B0604030504040204" pitchFamily="34" charset="-128"/>
                <a:ea typeface="Meiryo UI" panose="020B0604030504040204" pitchFamily="34" charset="-128"/>
              </a:rPr>
              <a:t>Global Average Pooling</a:t>
            </a:r>
            <a:r>
              <a:rPr lang="ja-JP" altLang="en-US" sz="2000">
                <a:latin typeface="Meiryo UI" panose="020B0604030504040204" pitchFamily="34" charset="-128"/>
                <a:ea typeface="Meiryo UI" panose="020B0604030504040204" pitchFamily="34" charset="-128"/>
              </a:rPr>
              <a:t>で</a:t>
            </a:r>
            <a:r>
              <a:rPr lang="en-US" altLang="ja-JP" sz="2000" dirty="0">
                <a:latin typeface="Meiryo UI" panose="020B0604030504040204" pitchFamily="34" charset="-128"/>
                <a:ea typeface="Meiryo UI" panose="020B0604030504040204" pitchFamily="34" charset="-128"/>
              </a:rPr>
              <a:t>, </a:t>
            </a:r>
            <a:r>
              <a:rPr lang="ja-JP" altLang="en-US" sz="2000">
                <a:latin typeface="Meiryo UI" panose="020B0604030504040204" pitchFamily="34" charset="-128"/>
                <a:ea typeface="Meiryo UI" panose="020B0604030504040204" pitchFamily="34" charset="-128"/>
              </a:rPr>
              <a:t>チャンネルごとの代表値として</a:t>
            </a:r>
            <a:br>
              <a:rPr lang="en-US" altLang="ja-JP" sz="2000" dirty="0">
                <a:latin typeface="Meiryo UI" panose="020B0604030504040204" pitchFamily="34" charset="-128"/>
                <a:ea typeface="Meiryo UI" panose="020B0604030504040204" pitchFamily="34" charset="-128"/>
              </a:rPr>
            </a:br>
            <a:r>
              <a:rPr lang="ja-JP" altLang="en-US" sz="2000">
                <a:latin typeface="Meiryo UI" panose="020B0604030504040204" pitchFamily="34" charset="-128"/>
                <a:ea typeface="Meiryo UI" panose="020B0604030504040204" pitchFamily="34" charset="-128"/>
              </a:rPr>
              <a:t>ピクセル値平均を取る</a:t>
            </a:r>
            <a:r>
              <a:rPr lang="en-US" altLang="ja-JP" sz="2000" dirty="0">
                <a:latin typeface="Meiryo UI" panose="020B0604030504040204" pitchFamily="34" charset="-128"/>
                <a:ea typeface="Meiryo UI" panose="020B0604030504040204" pitchFamily="34" charset="-128"/>
              </a:rPr>
              <a:t> (</a:t>
            </a:r>
            <a:r>
              <a:rPr lang="ja-JP" altLang="en-US" sz="2000">
                <a:latin typeface="Meiryo UI" panose="020B0604030504040204" pitchFamily="34" charset="-128"/>
                <a:ea typeface="Meiryo UI" panose="020B0604030504040204" pitchFamily="34" charset="-128"/>
              </a:rPr>
              <a:t>ぎゅっと空間方向に</a:t>
            </a:r>
            <a:r>
              <a:rPr lang="en-US" altLang="ja-JP" sz="2000" dirty="0">
                <a:latin typeface="Meiryo UI" panose="020B0604030504040204" pitchFamily="34" charset="-128"/>
                <a:ea typeface="Meiryo UI" panose="020B0604030504040204" pitchFamily="34" charset="-128"/>
              </a:rPr>
              <a:t> </a:t>
            </a:r>
            <a:r>
              <a:rPr lang="en" altLang="ja-JP" sz="2000" dirty="0">
                <a:latin typeface="Meiryo UI" panose="020B0604030504040204" pitchFamily="34" charset="-128"/>
                <a:ea typeface="Meiryo UI" panose="020B0604030504040204" pitchFamily="34" charset="-128"/>
              </a:rPr>
              <a:t>Squeeze</a:t>
            </a:r>
            <a:r>
              <a:rPr lang="en-US" altLang="ja-JP" sz="2000" dirty="0">
                <a:latin typeface="Meiryo UI" panose="020B0604030504040204" pitchFamily="34" charset="-128"/>
                <a:ea typeface="Meiryo UI" panose="020B0604030504040204" pitchFamily="34" charset="-128"/>
              </a:rPr>
              <a:t>)</a:t>
            </a:r>
            <a:br>
              <a:rPr lang="en-US" altLang="ja-JP" sz="2000" dirty="0">
                <a:latin typeface="Meiryo UI" panose="020B0604030504040204" pitchFamily="34" charset="-128"/>
                <a:ea typeface="Meiryo UI" panose="020B0604030504040204" pitchFamily="34" charset="-128"/>
              </a:rPr>
            </a:br>
            <a:endParaRPr lang="en-US" altLang="ja-JP" sz="2000" dirty="0">
              <a:latin typeface="Meiryo UI" panose="020B0604030504040204" pitchFamily="34" charset="-128"/>
              <a:ea typeface="Meiryo UI" panose="020B0604030504040204" pitchFamily="34" charset="-128"/>
            </a:endParaRPr>
          </a:p>
          <a:p>
            <a:pPr marL="457200" indent="-457200">
              <a:buFont typeface="+mj-lt"/>
              <a:buAutoNum type="arabicPeriod"/>
            </a:pPr>
            <a:r>
              <a:rPr lang="en" altLang="ja-JP" sz="2000" dirty="0">
                <a:latin typeface="Meiryo UI" panose="020B0604030504040204" pitchFamily="34" charset="-128"/>
                <a:ea typeface="Meiryo UI" panose="020B0604030504040204" pitchFamily="34" charset="-128"/>
              </a:rPr>
              <a:t>C </a:t>
            </a:r>
            <a:r>
              <a:rPr lang="ja-JP" altLang="en-US" sz="2000">
                <a:latin typeface="Meiryo UI" panose="020B0604030504040204" pitchFamily="34" charset="-128"/>
                <a:ea typeface="Meiryo UI" panose="020B0604030504040204" pitchFamily="34" charset="-128"/>
              </a:rPr>
              <a:t>を</a:t>
            </a:r>
            <a:r>
              <a:rPr lang="en-US" altLang="ja-JP" sz="2000" dirty="0">
                <a:latin typeface="Meiryo UI" panose="020B0604030504040204" pitchFamily="34" charset="-128"/>
                <a:ea typeface="Meiryo UI" panose="020B0604030504040204" pitchFamily="34" charset="-128"/>
              </a:rPr>
              <a:t> </a:t>
            </a:r>
            <a:r>
              <a:rPr lang="en" altLang="ja-JP" sz="2000" dirty="0">
                <a:latin typeface="Meiryo UI" panose="020B0604030504040204" pitchFamily="34" charset="-128"/>
                <a:ea typeface="Meiryo UI" panose="020B0604030504040204" pitchFamily="34" charset="-128"/>
              </a:rPr>
              <a:t>C/r </a:t>
            </a:r>
            <a:r>
              <a:rPr lang="ja-JP" altLang="en-US" sz="2000">
                <a:latin typeface="Meiryo UI" panose="020B0604030504040204" pitchFamily="34" charset="-128"/>
                <a:ea typeface="Meiryo UI" panose="020B0604030504040204" pitchFamily="34" charset="-128"/>
              </a:rPr>
              <a:t>個に減らす</a:t>
            </a:r>
            <a:r>
              <a:rPr lang="en-US" altLang="ja-JP" sz="2000" dirty="0">
                <a:latin typeface="Meiryo UI" panose="020B0604030504040204" pitchFamily="34" charset="-128"/>
                <a:ea typeface="Meiryo UI" panose="020B0604030504040204" pitchFamily="34" charset="-128"/>
              </a:rPr>
              <a:t> (FC layer)</a:t>
            </a:r>
            <a:br>
              <a:rPr lang="en-US" altLang="ja-JP" sz="2000" dirty="0">
                <a:latin typeface="Meiryo UI" panose="020B0604030504040204" pitchFamily="34" charset="-128"/>
                <a:ea typeface="Meiryo UI" panose="020B0604030504040204" pitchFamily="34" charset="-128"/>
              </a:rPr>
            </a:br>
            <a:endParaRPr lang="en-US" altLang="ja-JP" sz="2000" dirty="0">
              <a:latin typeface="Meiryo UI" panose="020B0604030504040204" pitchFamily="34" charset="-128"/>
              <a:ea typeface="Meiryo UI" panose="020B0604030504040204" pitchFamily="34" charset="-128"/>
            </a:endParaRPr>
          </a:p>
          <a:p>
            <a:pPr marL="457200" indent="-457200">
              <a:buFont typeface="+mj-lt"/>
              <a:buAutoNum type="arabicPeriod"/>
            </a:pPr>
            <a:r>
              <a:rPr kumimoji="1" lang="en-US" altLang="ja-JP" sz="2000" dirty="0" err="1">
                <a:latin typeface="Meiryo UI" panose="020B0604030504040204" pitchFamily="34" charset="-128"/>
                <a:ea typeface="Meiryo UI" panose="020B0604030504040204" pitchFamily="34" charset="-128"/>
              </a:rPr>
              <a:t>ReLU</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で</a:t>
            </a:r>
            <a:r>
              <a:rPr lang="ja-JP" altLang="en-US" sz="2000">
                <a:latin typeface="Meiryo UI" panose="020B0604030504040204" pitchFamily="34" charset="-128"/>
                <a:ea typeface="Meiryo UI" panose="020B0604030504040204" pitchFamily="34" charset="-128"/>
              </a:rPr>
              <a:t>チャンネル間の非線形の関係を取る</a:t>
            </a:r>
            <a:br>
              <a:rPr lang="en-US" altLang="ja-JP" sz="2000" dirty="0">
                <a:latin typeface="Meiryo UI" panose="020B0604030504040204" pitchFamily="34" charset="-128"/>
                <a:ea typeface="Meiryo UI" panose="020B0604030504040204" pitchFamily="34" charset="-128"/>
              </a:rPr>
            </a:br>
            <a:endParaRPr lang="en-US" altLang="ja-JP" sz="2000" dirty="0">
              <a:latin typeface="Meiryo UI" panose="020B0604030504040204" pitchFamily="34" charset="-128"/>
              <a:ea typeface="Meiryo UI" panose="020B0604030504040204" pitchFamily="34" charset="-128"/>
            </a:endParaRPr>
          </a:p>
          <a:p>
            <a:pPr marL="457200" indent="-457200">
              <a:buFont typeface="+mj-lt"/>
              <a:buAutoNum type="arabicPeriod"/>
            </a:pPr>
            <a:r>
              <a:rPr kumimoji="1" lang="en-US" altLang="ja-JP" sz="2000" dirty="0">
                <a:latin typeface="Meiryo UI" panose="020B0604030504040204" pitchFamily="34" charset="-128"/>
                <a:ea typeface="Meiryo UI" panose="020B0604030504040204" pitchFamily="34" charset="-128"/>
              </a:rPr>
              <a:t>C </a:t>
            </a:r>
            <a:r>
              <a:rPr kumimoji="1" lang="ja-JP" altLang="en-US" sz="2000">
                <a:latin typeface="Meiryo UI" panose="020B0604030504040204" pitchFamily="34" charset="-128"/>
                <a:ea typeface="Meiryo UI" panose="020B0604030504040204" pitchFamily="34" charset="-128"/>
              </a:rPr>
              <a:t>を</a:t>
            </a:r>
            <a:r>
              <a:rPr kumimoji="1" lang="en-US" altLang="ja-JP" sz="2000" dirty="0">
                <a:latin typeface="Meiryo UI" panose="020B0604030504040204" pitchFamily="34" charset="-128"/>
                <a:ea typeface="Meiryo UI" panose="020B0604030504040204" pitchFamily="34" charset="-128"/>
              </a:rPr>
              <a:t>C </a:t>
            </a:r>
            <a:r>
              <a:rPr lang="ja-JP" altLang="en-US" sz="2000">
                <a:latin typeface="Meiryo UI" panose="020B0604030504040204" pitchFamily="34" charset="-128"/>
                <a:ea typeface="Meiryo UI" panose="020B0604030504040204" pitchFamily="34" charset="-128"/>
              </a:rPr>
              <a:t>個に戻す</a:t>
            </a:r>
            <a:r>
              <a:rPr lang="en-US" altLang="ja-JP" sz="2000" dirty="0">
                <a:latin typeface="Meiryo UI" panose="020B0604030504040204" pitchFamily="34" charset="-128"/>
                <a:ea typeface="Meiryo UI" panose="020B0604030504040204" pitchFamily="34" charset="-128"/>
              </a:rPr>
              <a:t> (FC layer)</a:t>
            </a:r>
            <a:br>
              <a:rPr lang="en-US" altLang="ja-JP" sz="2000" dirty="0">
                <a:latin typeface="Meiryo UI" panose="020B0604030504040204" pitchFamily="34" charset="-128"/>
                <a:ea typeface="Meiryo UI" panose="020B0604030504040204" pitchFamily="34" charset="-128"/>
              </a:rPr>
            </a:br>
            <a:endParaRPr lang="en-US" altLang="ja-JP" sz="2000" dirty="0">
              <a:latin typeface="Meiryo UI" panose="020B0604030504040204" pitchFamily="34" charset="-128"/>
              <a:ea typeface="Meiryo UI" panose="020B0604030504040204" pitchFamily="34" charset="-128"/>
            </a:endParaRPr>
          </a:p>
          <a:p>
            <a:pPr marL="457200" indent="-457200">
              <a:buFont typeface="+mj-lt"/>
              <a:buAutoNum type="arabicPeriod"/>
            </a:pPr>
            <a:r>
              <a:rPr lang="en-US" altLang="ja-JP" sz="2000" dirty="0">
                <a:latin typeface="Meiryo UI" panose="020B0604030504040204" pitchFamily="34" charset="-128"/>
                <a:ea typeface="Meiryo UI" panose="020B0604030504040204" pitchFamily="34" charset="-128"/>
              </a:rPr>
              <a:t>S</a:t>
            </a:r>
            <a:r>
              <a:rPr kumimoji="1" lang="en-US" altLang="ja-JP" sz="2000" dirty="0">
                <a:latin typeface="Meiryo UI" panose="020B0604030504040204" pitchFamily="34" charset="-128"/>
                <a:ea typeface="Meiryo UI" panose="020B0604030504040204" pitchFamily="34" charset="-128"/>
              </a:rPr>
              <a:t>igmoid </a:t>
            </a:r>
            <a:r>
              <a:rPr kumimoji="1" lang="ja-JP" altLang="en-US" sz="2000">
                <a:latin typeface="Meiryo UI" panose="020B0604030504040204" pitchFamily="34" charset="-128"/>
                <a:ea typeface="Meiryo UI" panose="020B0604030504040204" pitchFamily="34" charset="-128"/>
              </a:rPr>
              <a:t>関数で</a:t>
            </a:r>
            <a:r>
              <a:rPr kumimoji="1" lang="en-US" altLang="ja-JP" sz="2000" dirty="0">
                <a:latin typeface="Meiryo UI" panose="020B0604030504040204" pitchFamily="34" charset="-128"/>
                <a:ea typeface="Meiryo UI" panose="020B0604030504040204" pitchFamily="34" charset="-128"/>
              </a:rPr>
              <a:t>[0,1]</a:t>
            </a:r>
            <a:r>
              <a:rPr kumimoji="1" lang="ja-JP" altLang="en-US" sz="2000">
                <a:latin typeface="Meiryo UI" panose="020B0604030504040204" pitchFamily="34" charset="-128"/>
                <a:ea typeface="Meiryo UI" panose="020B0604030504040204" pitchFamily="34" charset="-128"/>
              </a:rPr>
              <a:t>にし</a:t>
            </a:r>
            <a:r>
              <a:rPr kumimoji="1" lang="en-US" altLang="ja-JP" sz="2000" dirty="0">
                <a:latin typeface="Meiryo UI" panose="020B0604030504040204" pitchFamily="34" charset="-128"/>
                <a:ea typeface="Meiryo UI" panose="020B0604030504040204" pitchFamily="34" charset="-128"/>
              </a:rPr>
              <a:t>, </a:t>
            </a:r>
            <a:r>
              <a:rPr lang="ja-JP" altLang="en-US" sz="2000">
                <a:latin typeface="Meiryo UI" panose="020B0604030504040204" pitchFamily="34" charset="-128"/>
                <a:ea typeface="Meiryo UI" panose="020B0604030504040204" pitchFamily="34" charset="-128"/>
              </a:rPr>
              <a:t>元の特徴マップと掛け合わせて</a:t>
            </a:r>
            <a:br>
              <a:rPr lang="en-US" altLang="ja-JP" sz="2000" dirty="0">
                <a:latin typeface="Meiryo UI" panose="020B0604030504040204" pitchFamily="34" charset="-128"/>
                <a:ea typeface="Meiryo UI" panose="020B0604030504040204" pitchFamily="34" charset="-128"/>
              </a:rPr>
            </a:br>
            <a:r>
              <a:rPr lang="ja-JP" altLang="en-US" sz="2000">
                <a:latin typeface="Meiryo UI" panose="020B0604030504040204" pitchFamily="34" charset="-128"/>
                <a:ea typeface="Meiryo UI" panose="020B0604030504040204" pitchFamily="34" charset="-128"/>
              </a:rPr>
              <a:t>出力</a:t>
            </a:r>
            <a:r>
              <a:rPr lang="en-US" altLang="ja-JP" sz="2000" dirty="0">
                <a:latin typeface="Meiryo UI" panose="020B0604030504040204" pitchFamily="34" charset="-128"/>
                <a:ea typeface="Meiryo UI" panose="020B0604030504040204" pitchFamily="34" charset="-128"/>
              </a:rPr>
              <a:t>(</a:t>
            </a:r>
            <a:r>
              <a:rPr lang="ja-JP" altLang="en-US" sz="2000">
                <a:latin typeface="Meiryo UI" panose="020B0604030504040204" pitchFamily="34" charset="-128"/>
                <a:ea typeface="Meiryo UI" panose="020B0604030504040204" pitchFamily="34" charset="-128"/>
              </a:rPr>
              <a:t>チャンネル方向に</a:t>
            </a:r>
            <a:r>
              <a:rPr lang="en-US" altLang="ja-JP" sz="2000" dirty="0">
                <a:latin typeface="Meiryo UI" panose="020B0604030504040204" pitchFamily="34" charset="-128"/>
                <a:ea typeface="Meiryo UI" panose="020B0604030504040204" pitchFamily="34" charset="-128"/>
              </a:rPr>
              <a:t> Excitation)</a:t>
            </a:r>
            <a:endParaRPr kumimoji="1" lang="ja-JP" altLang="en-US" sz="2000">
              <a:latin typeface="Meiryo UI" panose="020B0604030504040204" pitchFamily="34" charset="-128"/>
              <a:ea typeface="Meiryo UI" panose="020B0604030504040204" pitchFamily="34" charset="-128"/>
            </a:endParaRPr>
          </a:p>
        </p:txBody>
      </p:sp>
      <p:sp>
        <p:nvSpPr>
          <p:cNvPr id="7" name="テキスト ボックス 6">
            <a:extLst>
              <a:ext uri="{FF2B5EF4-FFF2-40B4-BE49-F238E27FC236}">
                <a16:creationId xmlns:a16="http://schemas.microsoft.com/office/drawing/2014/main" id="{0C7F917D-9B46-8343-9074-BDE27213E45D}"/>
              </a:ext>
            </a:extLst>
          </p:cNvPr>
          <p:cNvSpPr txBox="1"/>
          <p:nvPr/>
        </p:nvSpPr>
        <p:spPr>
          <a:xfrm>
            <a:off x="7261434" y="3437454"/>
            <a:ext cx="865943" cy="400110"/>
          </a:xfrm>
          <a:prstGeom prst="rect">
            <a:avLst/>
          </a:prstGeom>
          <a:noFill/>
        </p:spPr>
        <p:txBody>
          <a:bodyPr wrap="none" rtlCol="0">
            <a:spAutoFit/>
          </a:bodyPr>
          <a:lstStyle/>
          <a:p>
            <a:r>
              <a:rPr kumimoji="1" lang="en-US" altLang="ja-JP" sz="2000" dirty="0"/>
              <a:t>(1,1,C)</a:t>
            </a:r>
            <a:endParaRPr kumimoji="1" lang="ja-JP" altLang="en-US" sz="2000"/>
          </a:p>
        </p:txBody>
      </p:sp>
      <p:sp>
        <p:nvSpPr>
          <p:cNvPr id="8" name="テキスト ボックス 7">
            <a:extLst>
              <a:ext uri="{FF2B5EF4-FFF2-40B4-BE49-F238E27FC236}">
                <a16:creationId xmlns:a16="http://schemas.microsoft.com/office/drawing/2014/main" id="{02AD7BF7-B36A-3347-ACA7-85BCF36EFD12}"/>
              </a:ext>
            </a:extLst>
          </p:cNvPr>
          <p:cNvSpPr txBox="1"/>
          <p:nvPr/>
        </p:nvSpPr>
        <p:spPr>
          <a:xfrm>
            <a:off x="7176474" y="4120238"/>
            <a:ext cx="1055097" cy="400110"/>
          </a:xfrm>
          <a:prstGeom prst="rect">
            <a:avLst/>
          </a:prstGeom>
          <a:noFill/>
        </p:spPr>
        <p:txBody>
          <a:bodyPr wrap="none" rtlCol="0">
            <a:spAutoFit/>
          </a:bodyPr>
          <a:lstStyle/>
          <a:p>
            <a:r>
              <a:rPr lang="en-US" altLang="ja-JP" sz="2000" dirty="0"/>
              <a:t>(1,1,C/r)</a:t>
            </a:r>
            <a:endParaRPr kumimoji="1" lang="ja-JP" altLang="en-US" sz="2000"/>
          </a:p>
        </p:txBody>
      </p:sp>
      <p:sp>
        <p:nvSpPr>
          <p:cNvPr id="9" name="テキスト ボックス 8">
            <a:extLst>
              <a:ext uri="{FF2B5EF4-FFF2-40B4-BE49-F238E27FC236}">
                <a16:creationId xmlns:a16="http://schemas.microsoft.com/office/drawing/2014/main" id="{DD759F70-A9B6-EE4C-98BD-C7B13153A23F}"/>
              </a:ext>
            </a:extLst>
          </p:cNvPr>
          <p:cNvSpPr txBox="1"/>
          <p:nvPr/>
        </p:nvSpPr>
        <p:spPr>
          <a:xfrm>
            <a:off x="7261434" y="5368770"/>
            <a:ext cx="865943" cy="707886"/>
          </a:xfrm>
          <a:prstGeom prst="rect">
            <a:avLst/>
          </a:prstGeom>
          <a:noFill/>
        </p:spPr>
        <p:txBody>
          <a:bodyPr wrap="none" rtlCol="0">
            <a:spAutoFit/>
          </a:bodyPr>
          <a:lstStyle/>
          <a:p>
            <a:r>
              <a:rPr lang="en-US" altLang="ja-JP" sz="2000" dirty="0"/>
              <a:t>(1,1,C)</a:t>
            </a:r>
            <a:endParaRPr lang="ja-JP" altLang="en-US" sz="2000"/>
          </a:p>
          <a:p>
            <a:endParaRPr kumimoji="1" lang="ja-JP" altLang="en-US" sz="2000"/>
          </a:p>
        </p:txBody>
      </p:sp>
      <p:sp>
        <p:nvSpPr>
          <p:cNvPr id="10" name="テキスト ボックス 9">
            <a:extLst>
              <a:ext uri="{FF2B5EF4-FFF2-40B4-BE49-F238E27FC236}">
                <a16:creationId xmlns:a16="http://schemas.microsoft.com/office/drawing/2014/main" id="{802780CB-8F6D-454C-AA45-50A7ECA351F1}"/>
              </a:ext>
            </a:extLst>
          </p:cNvPr>
          <p:cNvSpPr txBox="1"/>
          <p:nvPr/>
        </p:nvSpPr>
        <p:spPr>
          <a:xfrm>
            <a:off x="7224370" y="5941785"/>
            <a:ext cx="948337" cy="400110"/>
          </a:xfrm>
          <a:prstGeom prst="rect">
            <a:avLst/>
          </a:prstGeom>
          <a:noFill/>
        </p:spPr>
        <p:txBody>
          <a:bodyPr wrap="none" rtlCol="0">
            <a:spAutoFit/>
          </a:bodyPr>
          <a:lstStyle/>
          <a:p>
            <a:r>
              <a:rPr kumimoji="1" lang="en-US" altLang="ja-JP" sz="2000" dirty="0"/>
              <a:t>(H,W,C)</a:t>
            </a:r>
            <a:endParaRPr kumimoji="1" lang="ja-JP" altLang="en-US" sz="2000"/>
          </a:p>
        </p:txBody>
      </p:sp>
    </p:spTree>
    <p:extLst>
      <p:ext uri="{BB962C8B-B14F-4D97-AF65-F5344CB8AC3E}">
        <p14:creationId xmlns:p14="http://schemas.microsoft.com/office/powerpoint/2010/main" val="2129307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B5A70-CE81-DB44-9F0B-D91644A3CDC4}"/>
              </a:ext>
            </a:extLst>
          </p:cNvPr>
          <p:cNvSpPr>
            <a:spLocks noGrp="1"/>
          </p:cNvSpPr>
          <p:nvPr>
            <p:ph type="title"/>
          </p:nvPr>
        </p:nvSpPr>
        <p:spPr>
          <a:xfrm>
            <a:off x="628650" y="0"/>
            <a:ext cx="7886700" cy="1325563"/>
          </a:xfrm>
        </p:spPr>
        <p:txBody>
          <a:bodyPr>
            <a:normAutofit/>
          </a:bodyPr>
          <a:lstStyle/>
          <a:p>
            <a:r>
              <a:rPr lang="en" altLang="ja-JP" sz="2800" dirty="0"/>
              <a:t>Spatial Squeeze and Channel Excitation Block (</a:t>
            </a:r>
            <a:r>
              <a:rPr lang="en" altLang="ja-JP" sz="2800" dirty="0" err="1"/>
              <a:t>cSE</a:t>
            </a:r>
            <a:r>
              <a:rPr lang="en" altLang="ja-JP" sz="2800" dirty="0"/>
              <a:t>) </a:t>
            </a:r>
            <a:br>
              <a:rPr lang="en-US" altLang="ja-JP" sz="2800" dirty="0"/>
            </a:br>
            <a:endParaRPr kumimoji="1" lang="ja-JP" altLang="en-US" sz="2800"/>
          </a:p>
        </p:txBody>
      </p:sp>
      <p:sp>
        <p:nvSpPr>
          <p:cNvPr id="3" name="コンテンツ プレースホルダー 2">
            <a:extLst>
              <a:ext uri="{FF2B5EF4-FFF2-40B4-BE49-F238E27FC236}">
                <a16:creationId xmlns:a16="http://schemas.microsoft.com/office/drawing/2014/main" id="{54DA838E-18C9-E848-8911-C3B28D4BBC32}"/>
              </a:ext>
            </a:extLst>
          </p:cNvPr>
          <p:cNvSpPr>
            <a:spLocks noGrp="1"/>
          </p:cNvSpPr>
          <p:nvPr>
            <p:ph idx="1"/>
          </p:nvPr>
        </p:nvSpPr>
        <p:spPr/>
        <p:txBody>
          <a:bodyPr/>
          <a:lstStyle/>
          <a:p>
            <a:endParaRPr kumimoji="1" lang="en-US" altLang="ja-JP" dirty="0"/>
          </a:p>
          <a:p>
            <a:endParaRPr lang="en-US" altLang="ja-JP" dirty="0"/>
          </a:p>
          <a:p>
            <a:endParaRPr kumimoji="1" lang="en-US" altLang="ja-JP" dirty="0"/>
          </a:p>
          <a:p>
            <a:endParaRPr lang="en-US" altLang="ja-JP" dirty="0"/>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F3E2BACF-D5E6-0743-BC86-FCE30820C2FE}"/>
              </a:ext>
            </a:extLst>
          </p:cNvPr>
          <p:cNvSpPr>
            <a:spLocks noGrp="1"/>
          </p:cNvSpPr>
          <p:nvPr>
            <p:ph type="sldNum" sz="quarter" idx="12"/>
          </p:nvPr>
        </p:nvSpPr>
        <p:spPr/>
        <p:txBody>
          <a:bodyPr/>
          <a:lstStyle/>
          <a:p>
            <a:fld id="{B507E409-7883-884F-BD0B-CC69621F4CB6}" type="slidenum">
              <a:rPr lang="ja-JP" altLang="en-US" smtClean="0"/>
              <a:pPr/>
              <a:t>11</a:t>
            </a:fld>
            <a:endParaRPr lang="ja-JP" altLang="en-US"/>
          </a:p>
        </p:txBody>
      </p:sp>
      <p:pic>
        <p:nvPicPr>
          <p:cNvPr id="5" name="図 4">
            <a:extLst>
              <a:ext uri="{FF2B5EF4-FFF2-40B4-BE49-F238E27FC236}">
                <a16:creationId xmlns:a16="http://schemas.microsoft.com/office/drawing/2014/main" id="{EEAF09DD-376C-5A45-8990-8E060475776D}"/>
              </a:ext>
            </a:extLst>
          </p:cNvPr>
          <p:cNvPicPr>
            <a:picLocks noChangeAspect="1"/>
          </p:cNvPicPr>
          <p:nvPr/>
        </p:nvPicPr>
        <p:blipFill rotWithShape="1">
          <a:blip r:embed="rId2"/>
          <a:srcRect b="16242"/>
          <a:stretch/>
        </p:blipFill>
        <p:spPr>
          <a:xfrm>
            <a:off x="571500" y="1289785"/>
            <a:ext cx="8001000" cy="1795039"/>
          </a:xfrm>
          <a:prstGeom prst="rect">
            <a:avLst/>
          </a:prstGeom>
        </p:spPr>
      </p:pic>
      <p:sp>
        <p:nvSpPr>
          <p:cNvPr id="6" name="テキスト ボックス 5">
            <a:extLst>
              <a:ext uri="{FF2B5EF4-FFF2-40B4-BE49-F238E27FC236}">
                <a16:creationId xmlns:a16="http://schemas.microsoft.com/office/drawing/2014/main" id="{DA9518C3-F426-214C-A6D5-73FBED12F09E}"/>
              </a:ext>
            </a:extLst>
          </p:cNvPr>
          <p:cNvSpPr txBox="1"/>
          <p:nvPr/>
        </p:nvSpPr>
        <p:spPr>
          <a:xfrm>
            <a:off x="628650" y="3317922"/>
            <a:ext cx="8122223" cy="2246769"/>
          </a:xfrm>
          <a:prstGeom prst="rect">
            <a:avLst/>
          </a:prstGeom>
          <a:noFill/>
        </p:spPr>
        <p:txBody>
          <a:bodyPr wrap="none" rtlCol="0">
            <a:spAutoFit/>
          </a:bodyPr>
          <a:lstStyle/>
          <a:p>
            <a:r>
              <a:rPr lang="en" altLang="ja-JP" sz="2000" dirty="0">
                <a:latin typeface="Meiryo UI" panose="020B0604030504040204" pitchFamily="34" charset="-128"/>
                <a:ea typeface="Meiryo UI" panose="020B0604030504040204" pitchFamily="34" charset="-128"/>
              </a:rPr>
              <a:t>Global Average Pooling</a:t>
            </a:r>
            <a:r>
              <a:rPr lang="ja-JP" altLang="en" sz="2000">
                <a:latin typeface="Meiryo UI" panose="020B0604030504040204" pitchFamily="34" charset="-128"/>
                <a:ea typeface="Meiryo UI" panose="020B0604030504040204" pitchFamily="34" charset="-128"/>
              </a:rPr>
              <a:t>＋</a:t>
            </a:r>
            <a:r>
              <a:rPr lang="en-US" altLang="ja-JP" sz="2000" dirty="0">
                <a:latin typeface="Meiryo UI" panose="020B0604030504040204" pitchFamily="34" charset="-128"/>
                <a:ea typeface="Meiryo UI" panose="020B0604030504040204" pitchFamily="34" charset="-128"/>
              </a:rPr>
              <a:t> FC layer </a:t>
            </a:r>
            <a:r>
              <a:rPr lang="ja-JP" altLang="en-US" sz="2000">
                <a:latin typeface="Meiryo UI" panose="020B0604030504040204" pitchFamily="34" charset="-128"/>
                <a:ea typeface="Meiryo UI" panose="020B0604030504040204" pitchFamily="34" charset="-128"/>
              </a:rPr>
              <a:t>で特徴量を圧縮</a:t>
            </a:r>
            <a:r>
              <a:rPr lang="en-US" altLang="ja-JP" sz="2000" dirty="0">
                <a:latin typeface="Meiryo UI" panose="020B0604030504040204" pitchFamily="34" charset="-128"/>
                <a:ea typeface="Meiryo UI" panose="020B0604030504040204" pitchFamily="34" charset="-128"/>
              </a:rPr>
              <a:t> (</a:t>
            </a:r>
            <a:r>
              <a:rPr lang="en" altLang="ja-JP" sz="2000" b="1" dirty="0">
                <a:latin typeface="Meiryo UI" panose="020B0604030504040204" pitchFamily="34" charset="-128"/>
                <a:ea typeface="Meiryo UI" panose="020B0604030504040204" pitchFamily="34" charset="-128"/>
              </a:rPr>
              <a:t>Squeeze</a:t>
            </a:r>
            <a:r>
              <a:rPr lang="ja-JP" altLang="en" sz="2000">
                <a:latin typeface="Meiryo UI" panose="020B0604030504040204" pitchFamily="34" charset="-128"/>
                <a:ea typeface="Meiryo UI" panose="020B0604030504040204" pitchFamily="34" charset="-128"/>
              </a:rPr>
              <a:t>）</a:t>
            </a:r>
            <a:r>
              <a:rPr lang="ja-JP" altLang="en-US" sz="2000">
                <a:latin typeface="Meiryo UI" panose="020B0604030504040204" pitchFamily="34" charset="-128"/>
                <a:ea typeface="Meiryo UI" panose="020B0604030504040204" pitchFamily="34" charset="-128"/>
              </a:rPr>
              <a:t>し、</a:t>
            </a:r>
            <a:endParaRPr lang="en-US" altLang="ja-JP" sz="2000" dirty="0">
              <a:latin typeface="Meiryo UI" panose="020B0604030504040204" pitchFamily="34" charset="-128"/>
              <a:ea typeface="Meiryo UI" panose="020B0604030504040204" pitchFamily="34" charset="-128"/>
            </a:endParaRPr>
          </a:p>
          <a:p>
            <a:r>
              <a:rPr lang="ja-JP" altLang="en-US" sz="2000">
                <a:latin typeface="Meiryo UI" panose="020B0604030504040204" pitchFamily="34" charset="-128"/>
                <a:ea typeface="Meiryo UI" panose="020B0604030504040204" pitchFamily="34" charset="-128"/>
              </a:rPr>
              <a:t>それを乗算でかけることで元の特徴マップを励起</a:t>
            </a:r>
            <a:r>
              <a:rPr lang="en-US" altLang="ja-JP" sz="2000" dirty="0">
                <a:latin typeface="Meiryo UI" panose="020B0604030504040204" pitchFamily="34" charset="-128"/>
                <a:ea typeface="Meiryo UI" panose="020B0604030504040204" pitchFamily="34" charset="-128"/>
              </a:rPr>
              <a:t> (</a:t>
            </a:r>
            <a:r>
              <a:rPr lang="en" altLang="ja-JP" sz="2000" b="1" dirty="0">
                <a:latin typeface="Meiryo UI" panose="020B0604030504040204" pitchFamily="34" charset="-128"/>
                <a:ea typeface="Meiryo UI" panose="020B0604030504040204" pitchFamily="34" charset="-128"/>
              </a:rPr>
              <a:t>Excitation</a:t>
            </a:r>
            <a:r>
              <a:rPr lang="ja-JP" altLang="en" sz="2000">
                <a:latin typeface="Meiryo UI" panose="020B0604030504040204" pitchFamily="34" charset="-128"/>
                <a:ea typeface="Meiryo UI" panose="020B0604030504040204" pitchFamily="34" charset="-128"/>
              </a:rPr>
              <a:t>）</a:t>
            </a:r>
            <a:r>
              <a:rPr lang="ja-JP" altLang="en-US" sz="2000">
                <a:latin typeface="Meiryo UI" panose="020B0604030504040204" pitchFamily="34" charset="-128"/>
                <a:ea typeface="Meiryo UI" panose="020B0604030504040204" pitchFamily="34" charset="-128"/>
              </a:rPr>
              <a:t>させる</a:t>
            </a:r>
            <a:endParaRPr lang="en-US" altLang="ja-JP" sz="2000" dirty="0">
              <a:latin typeface="Meiryo UI" panose="020B0604030504040204" pitchFamily="34" charset="-128"/>
              <a:ea typeface="Meiryo UI" panose="020B0604030504040204" pitchFamily="34" charset="-128"/>
            </a:endParaRPr>
          </a:p>
          <a:p>
            <a:endParaRPr lang="en-US" altLang="ja-JP" sz="2000" dirty="0">
              <a:latin typeface="Meiryo UI" panose="020B0604030504040204" pitchFamily="34" charset="-128"/>
              <a:ea typeface="Meiryo UI" panose="020B0604030504040204" pitchFamily="34" charset="-128"/>
            </a:endParaRPr>
          </a:p>
          <a:p>
            <a:r>
              <a:rPr lang="ja-JP" altLang="en-US" sz="2000">
                <a:latin typeface="Meiryo UI" panose="020B0604030504040204" pitchFamily="34" charset="-128"/>
                <a:ea typeface="Meiryo UI" panose="020B0604030504040204" pitchFamily="34" charset="-128"/>
              </a:rPr>
              <a:t>これにより特徴マップは</a:t>
            </a:r>
            <a:r>
              <a:rPr lang="ja-JP" altLang="en-US" sz="2000" b="1">
                <a:latin typeface="Meiryo UI" panose="020B0604030504040204" pitchFamily="34" charset="-128"/>
                <a:ea typeface="Meiryo UI" panose="020B0604030504040204" pitchFamily="34" charset="-128"/>
              </a:rPr>
              <a:t>チャンネルごとに重みづけ</a:t>
            </a:r>
            <a:r>
              <a:rPr lang="ja-JP" altLang="en-US" sz="2000">
                <a:latin typeface="Meiryo UI" panose="020B0604030504040204" pitchFamily="34" charset="-128"/>
                <a:ea typeface="Meiryo UI" panose="020B0604030504040204" pitchFamily="34" charset="-128"/>
              </a:rPr>
              <a:t>される</a:t>
            </a:r>
            <a:endParaRPr lang="en-US" altLang="ja-JP" sz="2000" dirty="0">
              <a:latin typeface="Meiryo UI" panose="020B0604030504040204" pitchFamily="34" charset="-128"/>
              <a:ea typeface="Meiryo UI" panose="020B0604030504040204" pitchFamily="34" charset="-128"/>
            </a:endParaRPr>
          </a:p>
          <a:p>
            <a:r>
              <a:rPr lang="en-US" altLang="ja-JP" sz="2000" dirty="0">
                <a:latin typeface="Meiryo UI" panose="020B0604030504040204" pitchFamily="34" charset="-128"/>
                <a:ea typeface="Meiryo UI" panose="020B0604030504040204" pitchFamily="34" charset="-128"/>
              </a:rPr>
              <a:t>(</a:t>
            </a:r>
            <a:r>
              <a:rPr lang="ja-JP" altLang="en-US" sz="2000">
                <a:latin typeface="Meiryo UI" panose="020B0604030504040204" pitchFamily="34" charset="-128"/>
                <a:ea typeface="Meiryo UI" panose="020B0604030504040204" pitchFamily="34" charset="-128"/>
              </a:rPr>
              <a:t>上図の色付けがそのイメージをよく表現している</a:t>
            </a:r>
            <a:r>
              <a:rPr lang="en-US" altLang="ja-JP" sz="2000" dirty="0">
                <a:latin typeface="Meiryo UI" panose="020B0604030504040204" pitchFamily="34" charset="-128"/>
                <a:ea typeface="Meiryo UI" panose="020B0604030504040204" pitchFamily="34" charset="-128"/>
              </a:rPr>
              <a:t>)</a:t>
            </a:r>
          </a:p>
          <a:p>
            <a:endParaRPr lang="en-US" altLang="ja-JP" sz="2000" dirty="0">
              <a:latin typeface="Meiryo UI" panose="020B0604030504040204" pitchFamily="34" charset="-128"/>
              <a:ea typeface="Meiryo UI" panose="020B0604030504040204" pitchFamily="34" charset="-128"/>
            </a:endParaRPr>
          </a:p>
          <a:p>
            <a:r>
              <a:rPr lang="ja-JP" altLang="en-US" sz="2000" b="1" u="sng">
                <a:latin typeface="Meiryo UI" panose="020B0604030504040204" pitchFamily="34" charset="-128"/>
                <a:ea typeface="Meiryo UI" panose="020B0604030504040204" pitchFamily="34" charset="-128"/>
              </a:rPr>
              <a:t>重要な特徴は強調</a:t>
            </a:r>
            <a:r>
              <a:rPr lang="ja-JP" altLang="en-US" sz="2000" u="sng">
                <a:latin typeface="Meiryo UI" panose="020B0604030504040204" pitchFamily="34" charset="-128"/>
                <a:ea typeface="Meiryo UI" panose="020B0604030504040204" pitchFamily="34" charset="-128"/>
              </a:rPr>
              <a:t>され</a:t>
            </a:r>
            <a:r>
              <a:rPr lang="en-US" altLang="ja-JP" sz="2000" u="sng" dirty="0">
                <a:latin typeface="Meiryo UI" panose="020B0604030504040204" pitchFamily="34" charset="-128"/>
                <a:ea typeface="Meiryo UI" panose="020B0604030504040204" pitchFamily="34" charset="-128"/>
              </a:rPr>
              <a:t>, </a:t>
            </a:r>
            <a:r>
              <a:rPr lang="ja-JP" altLang="en-US" sz="2000" b="1" u="sng">
                <a:latin typeface="Meiryo UI" panose="020B0604030504040204" pitchFamily="34" charset="-128"/>
                <a:ea typeface="Meiryo UI" panose="020B0604030504040204" pitchFamily="34" charset="-128"/>
              </a:rPr>
              <a:t>冗長な特徴は制限</a:t>
            </a:r>
            <a:r>
              <a:rPr lang="ja-JP" altLang="en-US" sz="2000" u="sng">
                <a:latin typeface="Meiryo UI" panose="020B0604030504040204" pitchFamily="34" charset="-128"/>
                <a:ea typeface="Meiryo UI" panose="020B0604030504040204" pitchFamily="34" charset="-128"/>
              </a:rPr>
              <a:t>され識別能力が向上した</a:t>
            </a:r>
            <a:endParaRPr lang="en-US" altLang="ja-JP" sz="2000" u="sng"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905806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817C35-88F8-EE44-82D6-3C9E0C755E2B}"/>
              </a:ext>
            </a:extLst>
          </p:cNvPr>
          <p:cNvSpPr>
            <a:spLocks noGrp="1"/>
          </p:cNvSpPr>
          <p:nvPr>
            <p:ph type="title"/>
          </p:nvPr>
        </p:nvSpPr>
        <p:spPr>
          <a:xfrm>
            <a:off x="628650" y="0"/>
            <a:ext cx="7886700" cy="1325563"/>
          </a:xfrm>
        </p:spPr>
        <p:txBody>
          <a:bodyPr>
            <a:normAutofit/>
          </a:bodyPr>
          <a:lstStyle/>
          <a:p>
            <a:r>
              <a:rPr lang="en" altLang="ja-JP" sz="2800" dirty="0"/>
              <a:t>Channel Squeeze and Spatial Excitation Block (</a:t>
            </a:r>
            <a:r>
              <a:rPr lang="en" altLang="ja-JP" sz="2800" dirty="0" err="1"/>
              <a:t>sSE</a:t>
            </a:r>
            <a:r>
              <a:rPr lang="en" altLang="ja-JP" sz="2800" dirty="0"/>
              <a:t>) </a:t>
            </a:r>
            <a:br>
              <a:rPr lang="en-US" altLang="ja-JP" sz="2800" dirty="0"/>
            </a:br>
            <a:endParaRPr kumimoji="1" lang="ja-JP" altLang="en-US" sz="2800"/>
          </a:p>
        </p:txBody>
      </p:sp>
      <p:sp>
        <p:nvSpPr>
          <p:cNvPr id="3" name="コンテンツ プレースホルダー 2">
            <a:extLst>
              <a:ext uri="{FF2B5EF4-FFF2-40B4-BE49-F238E27FC236}">
                <a16:creationId xmlns:a16="http://schemas.microsoft.com/office/drawing/2014/main" id="{B72DA8EC-7D3B-7444-AF9D-A838B5D47097}"/>
              </a:ext>
            </a:extLst>
          </p:cNvPr>
          <p:cNvSpPr>
            <a:spLocks noGrp="1"/>
          </p:cNvSpPr>
          <p:nvPr>
            <p:ph idx="1"/>
          </p:nvPr>
        </p:nvSpPr>
        <p:spPr/>
        <p:txBody>
          <a:bodyPr/>
          <a:lstStyle/>
          <a:p>
            <a:r>
              <a:rPr lang="en" altLang="ja-JP" dirty="0"/>
              <a:t>Channel Squeeze and Spatial Excitation Block (</a:t>
            </a:r>
            <a:r>
              <a:rPr lang="en" altLang="ja-JP" dirty="0" err="1"/>
              <a:t>sSE</a:t>
            </a:r>
            <a:r>
              <a:rPr lang="en" altLang="ja-JP" dirty="0"/>
              <a:t>) </a:t>
            </a:r>
            <a:br>
              <a:rPr lang="en" altLang="ja-JP" dirty="0"/>
            </a:br>
            <a:r>
              <a:rPr lang="en" altLang="ja-JP" sz="2000" dirty="0" err="1"/>
              <a:t>cSE</a:t>
            </a:r>
            <a:r>
              <a:rPr lang="en" altLang="ja-JP" sz="2000" dirty="0"/>
              <a:t> </a:t>
            </a:r>
            <a:r>
              <a:rPr lang="ja-JP" altLang="en-US" sz="2000"/>
              <a:t>をそのまま</a:t>
            </a:r>
            <a:r>
              <a:rPr lang="en-US" altLang="ja-JP" sz="2000" dirty="0"/>
              <a:t> FCN </a:t>
            </a:r>
            <a:r>
              <a:rPr lang="ja-JP" altLang="en-US" sz="2000"/>
              <a:t>に導入してみてもあまり性能が向上せず</a:t>
            </a:r>
            <a:br>
              <a:rPr lang="en-US" altLang="ja-JP" sz="2000" dirty="0"/>
            </a:br>
            <a:br>
              <a:rPr lang="en-US" altLang="ja-JP" sz="2000" dirty="0"/>
            </a:br>
            <a:br>
              <a:rPr lang="en-US" altLang="ja-JP" sz="2000" dirty="0"/>
            </a:br>
            <a:br>
              <a:rPr lang="en-US" altLang="ja-JP" sz="2000" dirty="0"/>
            </a:br>
            <a:r>
              <a:rPr lang="en-US" altLang="ja-JP" sz="2000" dirty="0"/>
              <a:t>FCN </a:t>
            </a:r>
            <a:r>
              <a:rPr lang="ja-JP" altLang="en-US" sz="2000"/>
              <a:t>ではチャンネル方向だけではなく</a:t>
            </a:r>
            <a:r>
              <a:rPr lang="en-US" altLang="ja-JP" sz="2000" dirty="0"/>
              <a:t>, </a:t>
            </a:r>
            <a:r>
              <a:rPr lang="ja-JP" altLang="en-US" sz="2000"/>
              <a:t>ピクセル同士の</a:t>
            </a:r>
            <a:r>
              <a:rPr lang="ja-JP" altLang="en-US" sz="2000" b="1"/>
              <a:t>空間方向の特徴量</a:t>
            </a:r>
            <a:r>
              <a:rPr lang="ja-JP" altLang="en-US" sz="2000"/>
              <a:t>の関係が重要なのでは</a:t>
            </a:r>
            <a:r>
              <a:rPr lang="en-US" altLang="ja-JP" sz="2000" dirty="0"/>
              <a:t>?</a:t>
            </a:r>
          </a:p>
          <a:p>
            <a:endParaRPr lang="en-US" altLang="ja-JP" sz="2000" dirty="0"/>
          </a:p>
        </p:txBody>
      </p:sp>
      <p:sp>
        <p:nvSpPr>
          <p:cNvPr id="4" name="スライド番号プレースホルダー 3">
            <a:extLst>
              <a:ext uri="{FF2B5EF4-FFF2-40B4-BE49-F238E27FC236}">
                <a16:creationId xmlns:a16="http://schemas.microsoft.com/office/drawing/2014/main" id="{D4A4B77E-C1AC-4C45-9A5F-122934FB59D8}"/>
              </a:ext>
            </a:extLst>
          </p:cNvPr>
          <p:cNvSpPr>
            <a:spLocks noGrp="1"/>
          </p:cNvSpPr>
          <p:nvPr>
            <p:ph type="sldNum" sz="quarter" idx="12"/>
          </p:nvPr>
        </p:nvSpPr>
        <p:spPr/>
        <p:txBody>
          <a:bodyPr/>
          <a:lstStyle/>
          <a:p>
            <a:fld id="{B507E409-7883-884F-BD0B-CC69621F4CB6}" type="slidenum">
              <a:rPr lang="ja-JP" altLang="en-US" smtClean="0"/>
              <a:pPr/>
              <a:t>12</a:t>
            </a:fld>
            <a:endParaRPr lang="ja-JP" altLang="en-US"/>
          </a:p>
        </p:txBody>
      </p:sp>
      <p:sp>
        <p:nvSpPr>
          <p:cNvPr id="5" name="テキスト ボックス 4">
            <a:extLst>
              <a:ext uri="{FF2B5EF4-FFF2-40B4-BE49-F238E27FC236}">
                <a16:creationId xmlns:a16="http://schemas.microsoft.com/office/drawing/2014/main" id="{9F672798-B53F-F246-AEE6-8CC66C4285B5}"/>
              </a:ext>
            </a:extLst>
          </p:cNvPr>
          <p:cNvSpPr txBox="1"/>
          <p:nvPr/>
        </p:nvSpPr>
        <p:spPr>
          <a:xfrm>
            <a:off x="407078" y="4384658"/>
            <a:ext cx="8329844" cy="707886"/>
          </a:xfrm>
          <a:prstGeom prst="rect">
            <a:avLst/>
          </a:prstGeom>
          <a:noFill/>
          <a:ln w="25400">
            <a:solidFill>
              <a:schemeClr val="tx2"/>
            </a:solidFill>
          </a:ln>
        </p:spPr>
        <p:txBody>
          <a:bodyPr wrap="none" rtlCol="0">
            <a:spAutoFit/>
          </a:bodyPr>
          <a:lstStyle/>
          <a:p>
            <a:r>
              <a:rPr lang="ja-JP" altLang="en-US" sz="2000">
                <a:latin typeface="Meiryo UI" panose="020B0604030504040204" pitchFamily="34" charset="-128"/>
                <a:ea typeface="Meiryo UI" panose="020B0604030504040204" pitchFamily="34" charset="-128"/>
              </a:rPr>
              <a:t>チャンネル</a:t>
            </a:r>
            <a:r>
              <a:rPr kumimoji="1" lang="ja-JP" altLang="en-US" sz="2000">
                <a:latin typeface="Meiryo UI" panose="020B0604030504040204" pitchFamily="34" charset="-128"/>
                <a:ea typeface="Meiryo UI" panose="020B0604030504040204" pitchFamily="34" charset="-128"/>
              </a:rPr>
              <a:t>方向に</a:t>
            </a:r>
            <a:r>
              <a:rPr kumimoji="1" lang="en-US" altLang="ja-JP" sz="2000" dirty="0">
                <a:latin typeface="Meiryo UI" panose="020B0604030504040204" pitchFamily="34" charset="-128"/>
                <a:ea typeface="Meiryo UI" panose="020B0604030504040204" pitchFamily="34" charset="-128"/>
              </a:rPr>
              <a:t> </a:t>
            </a:r>
            <a:r>
              <a:rPr lang="en-US" altLang="ja-JP" sz="2000" dirty="0">
                <a:latin typeface="Meiryo UI" panose="020B0604030504040204" pitchFamily="34" charset="-128"/>
                <a:ea typeface="Meiryo UI" panose="020B0604030504040204" pitchFamily="34" charset="-128"/>
              </a:rPr>
              <a:t>squeeze </a:t>
            </a:r>
            <a:r>
              <a:rPr lang="ja-JP" altLang="en-US" sz="2000">
                <a:latin typeface="Meiryo UI" panose="020B0604030504040204" pitchFamily="34" charset="-128"/>
                <a:ea typeface="Meiryo UI" panose="020B0604030504040204" pitchFamily="34" charset="-128"/>
              </a:rPr>
              <a:t>して空間方向に重みづけする</a:t>
            </a:r>
            <a:r>
              <a:rPr lang="en-US" altLang="ja-JP" sz="2000" dirty="0">
                <a:latin typeface="Meiryo UI" panose="020B0604030504040204" pitchFamily="34" charset="-128"/>
                <a:ea typeface="Meiryo UI" panose="020B0604030504040204" pitchFamily="34" charset="-128"/>
              </a:rPr>
              <a:t> </a:t>
            </a:r>
            <a:r>
              <a:rPr lang="en-US" altLang="ja-JP" sz="2000" dirty="0" err="1">
                <a:latin typeface="Meiryo UI" panose="020B0604030504040204" pitchFamily="34" charset="-128"/>
                <a:ea typeface="Meiryo UI" panose="020B0604030504040204" pitchFamily="34" charset="-128"/>
              </a:rPr>
              <a:t>sSE</a:t>
            </a:r>
            <a:r>
              <a:rPr lang="en-US" altLang="ja-JP" sz="2000" dirty="0">
                <a:latin typeface="Meiryo UI" panose="020B0604030504040204" pitchFamily="34" charset="-128"/>
                <a:ea typeface="Meiryo UI" panose="020B0604030504040204" pitchFamily="34" charset="-128"/>
              </a:rPr>
              <a:t> </a:t>
            </a:r>
            <a:r>
              <a:rPr lang="ja-JP" altLang="en-US" sz="2000">
                <a:latin typeface="Meiryo UI" panose="020B0604030504040204" pitchFamily="34" charset="-128"/>
                <a:ea typeface="Meiryo UI" panose="020B0604030504040204" pitchFamily="34" charset="-128"/>
              </a:rPr>
              <a:t>モジュールを導入</a:t>
            </a:r>
            <a:endParaRPr lang="en-US" altLang="ja-JP" sz="2000" dirty="0">
              <a:latin typeface="Meiryo UI" panose="020B0604030504040204" pitchFamily="34" charset="-128"/>
              <a:ea typeface="Meiryo UI" panose="020B0604030504040204" pitchFamily="34" charset="-128"/>
            </a:endParaRPr>
          </a:p>
          <a:p>
            <a:pPr algn="ctr"/>
            <a:r>
              <a:rPr kumimoji="1" lang="en-US" altLang="ja-JP" sz="2000" dirty="0">
                <a:latin typeface="Meiryo UI" panose="020B0604030504040204" pitchFamily="34" charset="-128"/>
                <a:ea typeface="Meiryo UI" panose="020B0604030504040204" pitchFamily="34" charset="-128"/>
              </a:rPr>
              <a:t>(</a:t>
            </a:r>
            <a:r>
              <a:rPr kumimoji="1" lang="en-US" altLang="ja-JP" sz="2000" dirty="0" err="1">
                <a:latin typeface="Meiryo UI" panose="020B0604030504040204" pitchFamily="34" charset="-128"/>
                <a:ea typeface="Meiryo UI" panose="020B0604030504040204" pitchFamily="34" charset="-128"/>
              </a:rPr>
              <a:t>cSE</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と反対の動き</a:t>
            </a:r>
            <a:r>
              <a:rPr kumimoji="1" lang="en-US" altLang="ja-JP" sz="2000" dirty="0">
                <a:latin typeface="Meiryo UI" panose="020B0604030504040204" pitchFamily="34" charset="-128"/>
                <a:ea typeface="Meiryo UI" panose="020B0604030504040204" pitchFamily="34" charset="-128"/>
              </a:rPr>
              <a:t>)</a:t>
            </a:r>
            <a:endParaRPr kumimoji="1" lang="ja-JP" altLang="en-US" sz="2000">
              <a:latin typeface="Meiryo UI" panose="020B0604030504040204" pitchFamily="34" charset="-128"/>
              <a:ea typeface="Meiryo UI" panose="020B0604030504040204" pitchFamily="34" charset="-128"/>
            </a:endParaRPr>
          </a:p>
        </p:txBody>
      </p:sp>
      <p:sp>
        <p:nvSpPr>
          <p:cNvPr id="6" name="右矢印 5">
            <a:extLst>
              <a:ext uri="{FF2B5EF4-FFF2-40B4-BE49-F238E27FC236}">
                <a16:creationId xmlns:a16="http://schemas.microsoft.com/office/drawing/2014/main" id="{5FF8442F-C0D8-3248-B1AE-C9D7483A9F40}"/>
              </a:ext>
            </a:extLst>
          </p:cNvPr>
          <p:cNvSpPr/>
          <p:nvPr/>
        </p:nvSpPr>
        <p:spPr>
          <a:xfrm rot="5400000">
            <a:off x="4358640" y="2755556"/>
            <a:ext cx="426720" cy="203200"/>
          </a:xfrm>
          <a:prstGeom prst="rightArrow">
            <a:avLst>
              <a:gd name="adj1" fmla="val 50000"/>
              <a:gd name="adj2" fmla="val 1017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右矢印 6">
            <a:extLst>
              <a:ext uri="{FF2B5EF4-FFF2-40B4-BE49-F238E27FC236}">
                <a16:creationId xmlns:a16="http://schemas.microsoft.com/office/drawing/2014/main" id="{8C6508CA-DD2B-ED4C-B4A3-D9734E1A6D3E}"/>
              </a:ext>
            </a:extLst>
          </p:cNvPr>
          <p:cNvSpPr/>
          <p:nvPr/>
        </p:nvSpPr>
        <p:spPr>
          <a:xfrm rot="5400000">
            <a:off x="4358640" y="3865079"/>
            <a:ext cx="426720" cy="203200"/>
          </a:xfrm>
          <a:prstGeom prst="rightArrow">
            <a:avLst>
              <a:gd name="adj1" fmla="val 50000"/>
              <a:gd name="adj2" fmla="val 1017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25814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D3F859-65CE-CB40-A6D9-025F4E3BB2C8}"/>
              </a:ext>
            </a:extLst>
          </p:cNvPr>
          <p:cNvSpPr>
            <a:spLocks noGrp="1"/>
          </p:cNvSpPr>
          <p:nvPr>
            <p:ph type="title"/>
          </p:nvPr>
        </p:nvSpPr>
        <p:spPr>
          <a:xfrm>
            <a:off x="628650" y="0"/>
            <a:ext cx="7886700" cy="1325563"/>
          </a:xfrm>
        </p:spPr>
        <p:txBody>
          <a:bodyPr>
            <a:normAutofit/>
          </a:bodyPr>
          <a:lstStyle/>
          <a:p>
            <a:r>
              <a:rPr lang="en" altLang="ja-JP" sz="2800" dirty="0"/>
              <a:t>Channel Squeeze and Spatial Excitation Block (</a:t>
            </a:r>
            <a:r>
              <a:rPr lang="en" altLang="ja-JP" sz="2800" dirty="0" err="1"/>
              <a:t>sSE</a:t>
            </a:r>
            <a:r>
              <a:rPr lang="en" altLang="ja-JP" sz="2800" dirty="0"/>
              <a:t>) </a:t>
            </a:r>
            <a:br>
              <a:rPr lang="en-US" altLang="ja-JP" sz="2800" dirty="0"/>
            </a:br>
            <a:endParaRPr kumimoji="1" lang="ja-JP" altLang="en-US" sz="2800"/>
          </a:p>
        </p:txBody>
      </p:sp>
      <p:sp>
        <p:nvSpPr>
          <p:cNvPr id="3" name="コンテンツ プレースホルダー 2">
            <a:extLst>
              <a:ext uri="{FF2B5EF4-FFF2-40B4-BE49-F238E27FC236}">
                <a16:creationId xmlns:a16="http://schemas.microsoft.com/office/drawing/2014/main" id="{1F2F3832-0B21-F640-A354-C8E9C2BA340C}"/>
              </a:ext>
            </a:extLst>
          </p:cNvPr>
          <p:cNvSpPr>
            <a:spLocks noGrp="1"/>
          </p:cNvSpPr>
          <p:nvPr>
            <p:ph idx="1"/>
          </p:nvPr>
        </p:nvSpPr>
        <p:spPr/>
        <p:txBody>
          <a:bodyPr/>
          <a:lstStyle/>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EFC7F430-4E3F-6A4C-80CD-5FD124ACA063}"/>
              </a:ext>
            </a:extLst>
          </p:cNvPr>
          <p:cNvSpPr>
            <a:spLocks noGrp="1"/>
          </p:cNvSpPr>
          <p:nvPr>
            <p:ph type="sldNum" sz="quarter" idx="12"/>
          </p:nvPr>
        </p:nvSpPr>
        <p:spPr/>
        <p:txBody>
          <a:bodyPr/>
          <a:lstStyle/>
          <a:p>
            <a:fld id="{B507E409-7883-884F-BD0B-CC69621F4CB6}" type="slidenum">
              <a:rPr lang="ja-JP" altLang="en-US" smtClean="0"/>
              <a:pPr/>
              <a:t>13</a:t>
            </a:fld>
            <a:endParaRPr lang="ja-JP" altLang="en-US"/>
          </a:p>
        </p:txBody>
      </p:sp>
      <p:pic>
        <p:nvPicPr>
          <p:cNvPr id="5" name="図 4">
            <a:extLst>
              <a:ext uri="{FF2B5EF4-FFF2-40B4-BE49-F238E27FC236}">
                <a16:creationId xmlns:a16="http://schemas.microsoft.com/office/drawing/2014/main" id="{81260946-9443-934A-A93F-8D7AE98A4390}"/>
              </a:ext>
            </a:extLst>
          </p:cNvPr>
          <p:cNvPicPr>
            <a:picLocks noChangeAspect="1"/>
          </p:cNvPicPr>
          <p:nvPr/>
        </p:nvPicPr>
        <p:blipFill rotWithShape="1">
          <a:blip r:embed="rId2"/>
          <a:srcRect b="25379"/>
          <a:stretch/>
        </p:blipFill>
        <p:spPr>
          <a:xfrm>
            <a:off x="1771650" y="972804"/>
            <a:ext cx="5600700" cy="2361636"/>
          </a:xfrm>
          <a:prstGeom prst="rect">
            <a:avLst/>
          </a:prstGeom>
        </p:spPr>
      </p:pic>
      <p:sp>
        <p:nvSpPr>
          <p:cNvPr id="6" name="テキスト ボックス 5">
            <a:extLst>
              <a:ext uri="{FF2B5EF4-FFF2-40B4-BE49-F238E27FC236}">
                <a16:creationId xmlns:a16="http://schemas.microsoft.com/office/drawing/2014/main" id="{872A421B-CF22-E344-98AA-56E65764787B}"/>
              </a:ext>
            </a:extLst>
          </p:cNvPr>
          <p:cNvSpPr txBox="1"/>
          <p:nvPr/>
        </p:nvSpPr>
        <p:spPr>
          <a:xfrm>
            <a:off x="785191" y="3455328"/>
            <a:ext cx="6533199" cy="1631216"/>
          </a:xfrm>
          <a:prstGeom prst="rect">
            <a:avLst/>
          </a:prstGeom>
          <a:noFill/>
        </p:spPr>
        <p:txBody>
          <a:bodyPr wrap="none" rtlCol="0">
            <a:spAutoFit/>
          </a:bodyPr>
          <a:lstStyle/>
          <a:p>
            <a:pPr marL="457200" indent="-457200">
              <a:buFont typeface="+mj-lt"/>
              <a:buAutoNum type="arabicPeriod"/>
            </a:pPr>
            <a:r>
              <a:rPr lang="en" altLang="ja-JP" sz="2000" dirty="0">
                <a:latin typeface="Meiryo UI" panose="020B0604030504040204" pitchFamily="34" charset="-128"/>
                <a:ea typeface="Meiryo UI" panose="020B0604030504040204" pitchFamily="34" charset="-128"/>
              </a:rPr>
              <a:t>Conv(1,kernel=(1,1))</a:t>
            </a:r>
            <a:r>
              <a:rPr lang="ja-JP" altLang="en-US" sz="2000">
                <a:latin typeface="Meiryo UI" panose="020B0604030504040204" pitchFamily="34" charset="-128"/>
                <a:ea typeface="Meiryo UI" panose="020B0604030504040204" pitchFamily="34" charset="-128"/>
              </a:rPr>
              <a:t>で</a:t>
            </a:r>
            <a:r>
              <a:rPr lang="en-US" altLang="ja-JP" sz="2000" dirty="0">
                <a:latin typeface="Meiryo UI" panose="020B0604030504040204" pitchFamily="34" charset="-128"/>
                <a:ea typeface="Meiryo UI" panose="020B0604030504040204" pitchFamily="34" charset="-128"/>
              </a:rPr>
              <a:t>, </a:t>
            </a:r>
            <a:r>
              <a:rPr lang="ja-JP" altLang="en-US" sz="2000">
                <a:latin typeface="Meiryo UI" panose="020B0604030504040204" pitchFamily="34" charset="-128"/>
                <a:ea typeface="Meiryo UI" panose="020B0604030504040204" pitchFamily="34" charset="-128"/>
              </a:rPr>
              <a:t>チャンネル方向に</a:t>
            </a:r>
            <a:r>
              <a:rPr lang="en-US" altLang="ja-JP" sz="2000" dirty="0">
                <a:latin typeface="Meiryo UI" panose="020B0604030504040204" pitchFamily="34" charset="-128"/>
                <a:ea typeface="Meiryo UI" panose="020B0604030504040204" pitchFamily="34" charset="-128"/>
              </a:rPr>
              <a:t> squeeze</a:t>
            </a:r>
          </a:p>
          <a:p>
            <a:pPr marL="457200" indent="-457200">
              <a:buFont typeface="+mj-lt"/>
              <a:buAutoNum type="arabicPeriod"/>
            </a:pPr>
            <a:r>
              <a:rPr lang="en-US" altLang="ja-JP" sz="2000" dirty="0">
                <a:latin typeface="Meiryo UI" panose="020B0604030504040204" pitchFamily="34" charset="-128"/>
                <a:ea typeface="Meiryo UI" panose="020B0604030504040204" pitchFamily="34" charset="-128"/>
              </a:rPr>
              <a:t>Sigmoid </a:t>
            </a:r>
            <a:r>
              <a:rPr lang="ja-JP" altLang="en-US" sz="2000">
                <a:latin typeface="Meiryo UI" panose="020B0604030504040204" pitchFamily="34" charset="-128"/>
                <a:ea typeface="Meiryo UI" panose="020B0604030504040204" pitchFamily="34" charset="-128"/>
              </a:rPr>
              <a:t>関数</a:t>
            </a:r>
            <a:endParaRPr lang="en-US" altLang="ja-JP" sz="2000" dirty="0">
              <a:latin typeface="Meiryo UI" panose="020B0604030504040204" pitchFamily="34" charset="-128"/>
              <a:ea typeface="Meiryo UI" panose="020B0604030504040204" pitchFamily="34" charset="-128"/>
            </a:endParaRPr>
          </a:p>
          <a:p>
            <a:pPr marL="457200" indent="-457200">
              <a:buFont typeface="+mj-lt"/>
              <a:buAutoNum type="arabicPeriod"/>
            </a:pPr>
            <a:r>
              <a:rPr lang="ja-JP" altLang="en-US" sz="2000">
                <a:latin typeface="Meiryo UI" panose="020B0604030504040204" pitchFamily="34" charset="-128"/>
                <a:ea typeface="Meiryo UI" panose="020B0604030504040204" pitchFamily="34" charset="-128"/>
              </a:rPr>
              <a:t>元の特徴マップと掛け合わせて出力</a:t>
            </a:r>
            <a:br>
              <a:rPr lang="en-US" altLang="ja-JP" sz="2000" dirty="0">
                <a:latin typeface="Meiryo UI" panose="020B0604030504040204" pitchFamily="34" charset="-128"/>
                <a:ea typeface="Meiryo UI" panose="020B0604030504040204" pitchFamily="34" charset="-128"/>
              </a:rPr>
            </a:br>
            <a:r>
              <a:rPr lang="en-US" altLang="ja-JP" sz="2000" dirty="0">
                <a:latin typeface="Meiryo UI" panose="020B0604030504040204" pitchFamily="34" charset="-128"/>
                <a:ea typeface="Meiryo UI" panose="020B0604030504040204" pitchFamily="34" charset="-128"/>
              </a:rPr>
              <a:t>(</a:t>
            </a:r>
            <a:r>
              <a:rPr lang="ja-JP" altLang="en-US" sz="2000">
                <a:latin typeface="Meiryo UI" panose="020B0604030504040204" pitchFamily="34" charset="-128"/>
                <a:ea typeface="Meiryo UI" panose="020B0604030504040204" pitchFamily="34" charset="-128"/>
              </a:rPr>
              <a:t>空間方向に</a:t>
            </a:r>
            <a:r>
              <a:rPr lang="en-US" altLang="ja-JP" sz="2000" dirty="0">
                <a:latin typeface="Meiryo UI" panose="020B0604030504040204" pitchFamily="34" charset="-128"/>
                <a:ea typeface="Meiryo UI" panose="020B0604030504040204" pitchFamily="34" charset="-128"/>
              </a:rPr>
              <a:t> Excitation </a:t>
            </a:r>
            <a:r>
              <a:rPr lang="ja-JP" altLang="en-US" sz="2000">
                <a:latin typeface="Meiryo UI" panose="020B0604030504040204" pitchFamily="34" charset="-128"/>
                <a:ea typeface="Meiryo UI" panose="020B0604030504040204" pitchFamily="34" charset="-128"/>
              </a:rPr>
              <a:t>するイメージ</a:t>
            </a:r>
            <a:r>
              <a:rPr lang="en-US" altLang="ja-JP" sz="2000" dirty="0">
                <a:latin typeface="Meiryo UI" panose="020B0604030504040204" pitchFamily="34" charset="-128"/>
                <a:ea typeface="Meiryo UI" panose="020B0604030504040204" pitchFamily="34" charset="-128"/>
              </a:rPr>
              <a:t>)</a:t>
            </a:r>
            <a:endParaRPr lang="ja-JP" altLang="en-US" sz="2000">
              <a:latin typeface="Meiryo UI" panose="020B0604030504040204" pitchFamily="34" charset="-128"/>
              <a:ea typeface="Meiryo UI" panose="020B0604030504040204" pitchFamily="34" charset="-128"/>
            </a:endParaRPr>
          </a:p>
          <a:p>
            <a:endParaRPr kumimoji="1" lang="ja-JP" altLang="en-US" sz="2000"/>
          </a:p>
        </p:txBody>
      </p:sp>
      <p:sp>
        <p:nvSpPr>
          <p:cNvPr id="7" name="テキスト ボックス 6">
            <a:extLst>
              <a:ext uri="{FF2B5EF4-FFF2-40B4-BE49-F238E27FC236}">
                <a16:creationId xmlns:a16="http://schemas.microsoft.com/office/drawing/2014/main" id="{97AE8712-ED30-D148-847E-E2D885C2F9C4}"/>
              </a:ext>
            </a:extLst>
          </p:cNvPr>
          <p:cNvSpPr txBox="1"/>
          <p:nvPr/>
        </p:nvSpPr>
        <p:spPr>
          <a:xfrm>
            <a:off x="2021423" y="5210791"/>
            <a:ext cx="5150769" cy="707886"/>
          </a:xfrm>
          <a:prstGeom prst="rect">
            <a:avLst/>
          </a:prstGeom>
          <a:noFill/>
          <a:ln w="25400">
            <a:solidFill>
              <a:schemeClr val="tx2"/>
            </a:solidFill>
          </a:ln>
        </p:spPr>
        <p:txBody>
          <a:bodyPr wrap="none" rtlCol="0">
            <a:spAutoFit/>
          </a:bodyPr>
          <a:lstStyle/>
          <a:p>
            <a:r>
              <a:rPr kumimoji="1" lang="ja-JP" altLang="en-US" sz="2000">
                <a:latin typeface="Meiryo UI" panose="020B0604030504040204" pitchFamily="34" charset="-128"/>
                <a:ea typeface="Meiryo UI" panose="020B0604030504040204" pitchFamily="34" charset="-128"/>
              </a:rPr>
              <a:t>これにより特徴マップは</a:t>
            </a:r>
            <a:r>
              <a:rPr lang="ja-JP" altLang="en-US" sz="2000" b="1">
                <a:latin typeface="Meiryo UI" panose="020B0604030504040204" pitchFamily="34" charset="-128"/>
                <a:ea typeface="Meiryo UI" panose="020B0604030504040204" pitchFamily="34" charset="-128"/>
              </a:rPr>
              <a:t>空間方向に重みづけ</a:t>
            </a:r>
            <a:r>
              <a:rPr lang="ja-JP" altLang="en-US" sz="2000">
                <a:latin typeface="Meiryo UI" panose="020B0604030504040204" pitchFamily="34" charset="-128"/>
                <a:ea typeface="Meiryo UI" panose="020B0604030504040204" pitchFamily="34" charset="-128"/>
              </a:rPr>
              <a:t>される</a:t>
            </a:r>
            <a:endParaRPr lang="en-US" altLang="ja-JP" sz="2000" dirty="0">
              <a:latin typeface="Meiryo UI" panose="020B0604030504040204" pitchFamily="34" charset="-128"/>
              <a:ea typeface="Meiryo UI" panose="020B0604030504040204" pitchFamily="34" charset="-128"/>
            </a:endParaRPr>
          </a:p>
          <a:p>
            <a:pPr algn="ctr"/>
            <a:r>
              <a:rPr kumimoji="1" lang="en-US" altLang="ja-JP" sz="2000" dirty="0">
                <a:latin typeface="Meiryo UI" panose="020B0604030504040204" pitchFamily="34" charset="-128"/>
                <a:ea typeface="Meiryo UI" panose="020B0604030504040204" pitchFamily="34" charset="-128"/>
              </a:rPr>
              <a:t>(</a:t>
            </a:r>
            <a:r>
              <a:rPr kumimoji="1" lang="ja-JP" altLang="en-US" sz="2000">
                <a:latin typeface="Meiryo UI" panose="020B0604030504040204" pitchFamily="34" charset="-128"/>
                <a:ea typeface="Meiryo UI" panose="020B0604030504040204" pitchFamily="34" charset="-128"/>
              </a:rPr>
              <a:t>上図</a:t>
            </a:r>
            <a:r>
              <a:rPr lang="ja-JP" altLang="en-US" sz="2000">
                <a:latin typeface="Meiryo UI" panose="020B0604030504040204" pitchFamily="34" charset="-128"/>
                <a:ea typeface="Meiryo UI" panose="020B0604030504040204" pitchFamily="34" charset="-128"/>
              </a:rPr>
              <a:t>の色つきマップ</a:t>
            </a:r>
            <a:r>
              <a:rPr lang="en-US" altLang="ja-JP" sz="2000" dirty="0">
                <a:latin typeface="Meiryo UI" panose="020B0604030504040204" pitchFamily="34" charset="-128"/>
                <a:ea typeface="Meiryo UI" panose="020B0604030504040204" pitchFamily="34" charset="-128"/>
              </a:rPr>
              <a:t>)</a:t>
            </a:r>
          </a:p>
        </p:txBody>
      </p:sp>
    </p:spTree>
    <p:extLst>
      <p:ext uri="{BB962C8B-B14F-4D97-AF65-F5344CB8AC3E}">
        <p14:creationId xmlns:p14="http://schemas.microsoft.com/office/powerpoint/2010/main" val="3771161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37522F-A633-2044-85BF-5A58ABD6C9EA}"/>
              </a:ext>
            </a:extLst>
          </p:cNvPr>
          <p:cNvSpPr>
            <a:spLocks noGrp="1"/>
          </p:cNvSpPr>
          <p:nvPr>
            <p:ph type="title"/>
          </p:nvPr>
        </p:nvSpPr>
        <p:spPr>
          <a:xfrm>
            <a:off x="628650" y="0"/>
            <a:ext cx="7886700" cy="1325563"/>
          </a:xfrm>
        </p:spPr>
        <p:txBody>
          <a:bodyPr/>
          <a:lstStyle/>
          <a:p>
            <a:r>
              <a:rPr lang="en-US" altLang="ja-JP" dirty="0" err="1"/>
              <a:t>scSE</a:t>
            </a:r>
            <a:br>
              <a:rPr lang="en-US" altLang="ja-JP" dirty="0"/>
            </a:br>
            <a:endParaRPr kumimoji="1" lang="ja-JP" altLang="en-US"/>
          </a:p>
        </p:txBody>
      </p:sp>
      <p:sp>
        <p:nvSpPr>
          <p:cNvPr id="3" name="コンテンツ プレースホルダー 2">
            <a:extLst>
              <a:ext uri="{FF2B5EF4-FFF2-40B4-BE49-F238E27FC236}">
                <a16:creationId xmlns:a16="http://schemas.microsoft.com/office/drawing/2014/main" id="{6F7CE9B7-E83F-2346-B68D-1A78EC14AB93}"/>
              </a:ext>
            </a:extLst>
          </p:cNvPr>
          <p:cNvSpPr>
            <a:spLocks noGrp="1"/>
          </p:cNvSpPr>
          <p:nvPr>
            <p:ph idx="1"/>
          </p:nvPr>
        </p:nvSpPr>
        <p:spPr/>
        <p:txBody>
          <a:bodyPr/>
          <a:lstStyle/>
          <a:p>
            <a:r>
              <a:rPr lang="en-US" altLang="ja-JP" dirty="0" err="1"/>
              <a:t>scSE</a:t>
            </a:r>
            <a:br>
              <a:rPr lang="en-US" altLang="ja-JP" dirty="0"/>
            </a:br>
            <a:r>
              <a:rPr lang="en-US" altLang="ja-JP" sz="2000" dirty="0" err="1"/>
              <a:t>cSE</a:t>
            </a:r>
            <a:r>
              <a:rPr lang="en-US" altLang="ja-JP" sz="2000" dirty="0"/>
              <a:t> </a:t>
            </a:r>
            <a:r>
              <a:rPr lang="ja-JP" altLang="en-US" sz="2000"/>
              <a:t>と</a:t>
            </a:r>
            <a:r>
              <a:rPr lang="en-US" altLang="ja-JP" sz="2000" dirty="0"/>
              <a:t> </a:t>
            </a:r>
            <a:r>
              <a:rPr lang="en-US" altLang="ja-JP" sz="2000" dirty="0" err="1"/>
              <a:t>sSE</a:t>
            </a:r>
            <a:r>
              <a:rPr lang="en-US" altLang="ja-JP" sz="2000" dirty="0"/>
              <a:t> </a:t>
            </a:r>
            <a:r>
              <a:rPr lang="ja-JP" altLang="en-US" sz="2000"/>
              <a:t>を同時に導入して単純にその和をとることで</a:t>
            </a:r>
            <a:r>
              <a:rPr lang="en-US" altLang="ja-JP" sz="2000" dirty="0"/>
              <a:t>,</a:t>
            </a:r>
            <a:br>
              <a:rPr lang="en-US" altLang="ja-JP" sz="2000" dirty="0"/>
            </a:br>
            <a:r>
              <a:rPr lang="ja-JP" altLang="en-US" sz="2000"/>
              <a:t>空間・チャンネルの</a:t>
            </a:r>
            <a:r>
              <a:rPr lang="ja-JP" altLang="en-US" sz="2000" b="1"/>
              <a:t>両方向の特徴</a:t>
            </a:r>
            <a:r>
              <a:rPr lang="ja-JP" altLang="en-US" sz="2000"/>
              <a:t>を捉える</a:t>
            </a:r>
            <a:r>
              <a:rPr lang="en-US" altLang="ja-JP" sz="2000" dirty="0"/>
              <a:t> (</a:t>
            </a:r>
            <a:r>
              <a:rPr lang="en-US" altLang="ja-JP" sz="2000" dirty="0" err="1"/>
              <a:t>scSE</a:t>
            </a:r>
            <a:r>
              <a:rPr lang="en-US" altLang="ja-JP" sz="2000" dirty="0"/>
              <a:t>=</a:t>
            </a:r>
            <a:r>
              <a:rPr lang="en-US" altLang="ja-JP" sz="2000" dirty="0" err="1"/>
              <a:t>cSE+sSE</a:t>
            </a:r>
            <a:r>
              <a:rPr lang="en-US" altLang="ja-JP" sz="2000" dirty="0"/>
              <a:t>)</a:t>
            </a:r>
          </a:p>
        </p:txBody>
      </p:sp>
      <p:sp>
        <p:nvSpPr>
          <p:cNvPr id="4" name="スライド番号プレースホルダー 3">
            <a:extLst>
              <a:ext uri="{FF2B5EF4-FFF2-40B4-BE49-F238E27FC236}">
                <a16:creationId xmlns:a16="http://schemas.microsoft.com/office/drawing/2014/main" id="{85FC5F17-0940-3040-99EE-C6B436D40367}"/>
              </a:ext>
            </a:extLst>
          </p:cNvPr>
          <p:cNvSpPr>
            <a:spLocks noGrp="1"/>
          </p:cNvSpPr>
          <p:nvPr>
            <p:ph type="sldNum" sz="quarter" idx="12"/>
          </p:nvPr>
        </p:nvSpPr>
        <p:spPr/>
        <p:txBody>
          <a:bodyPr/>
          <a:lstStyle/>
          <a:p>
            <a:fld id="{B507E409-7883-884F-BD0B-CC69621F4CB6}" type="slidenum">
              <a:rPr lang="ja-JP" altLang="en-US" smtClean="0"/>
              <a:pPr/>
              <a:t>14</a:t>
            </a:fld>
            <a:endParaRPr lang="ja-JP" altLang="en-US"/>
          </a:p>
        </p:txBody>
      </p:sp>
      <p:pic>
        <p:nvPicPr>
          <p:cNvPr id="5" name="図 4">
            <a:extLst>
              <a:ext uri="{FF2B5EF4-FFF2-40B4-BE49-F238E27FC236}">
                <a16:creationId xmlns:a16="http://schemas.microsoft.com/office/drawing/2014/main" id="{150598B4-EECF-C34D-A082-4BC8DEA42186}"/>
              </a:ext>
            </a:extLst>
          </p:cNvPr>
          <p:cNvPicPr>
            <a:picLocks noChangeAspect="1"/>
          </p:cNvPicPr>
          <p:nvPr/>
        </p:nvPicPr>
        <p:blipFill rotWithShape="1">
          <a:blip r:embed="rId2"/>
          <a:srcRect b="20942"/>
          <a:stretch/>
        </p:blipFill>
        <p:spPr>
          <a:xfrm>
            <a:off x="497840" y="2838207"/>
            <a:ext cx="8148320" cy="3518144"/>
          </a:xfrm>
          <a:prstGeom prst="rect">
            <a:avLst/>
          </a:prstGeom>
        </p:spPr>
      </p:pic>
    </p:spTree>
    <p:extLst>
      <p:ext uri="{BB962C8B-B14F-4D97-AF65-F5344CB8AC3E}">
        <p14:creationId xmlns:p14="http://schemas.microsoft.com/office/powerpoint/2010/main" val="692733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5D2D6-D663-DD48-8062-6E2C03D06B06}"/>
              </a:ext>
            </a:extLst>
          </p:cNvPr>
          <p:cNvSpPr>
            <a:spLocks noGrp="1"/>
          </p:cNvSpPr>
          <p:nvPr>
            <p:ph type="title"/>
          </p:nvPr>
        </p:nvSpPr>
        <p:spPr>
          <a:xfrm>
            <a:off x="628650" y="0"/>
            <a:ext cx="7886700" cy="1325563"/>
          </a:xfrm>
        </p:spPr>
        <p:txBody>
          <a:bodyPr/>
          <a:lstStyle/>
          <a:p>
            <a:r>
              <a:rPr lang="en-US" altLang="ja-JP" dirty="0" err="1"/>
              <a:t>scSE</a:t>
            </a:r>
            <a:br>
              <a:rPr lang="en-US" altLang="ja-JP" dirty="0"/>
            </a:br>
            <a:endParaRPr kumimoji="1" lang="ja-JP" altLang="en-US"/>
          </a:p>
        </p:txBody>
      </p:sp>
      <p:sp>
        <p:nvSpPr>
          <p:cNvPr id="3" name="コンテンツ プレースホルダー 2">
            <a:extLst>
              <a:ext uri="{FF2B5EF4-FFF2-40B4-BE49-F238E27FC236}">
                <a16:creationId xmlns:a16="http://schemas.microsoft.com/office/drawing/2014/main" id="{D66462F8-741C-6C48-811E-C13266795F66}"/>
              </a:ext>
            </a:extLst>
          </p:cNvPr>
          <p:cNvSpPr>
            <a:spLocks noGrp="1"/>
          </p:cNvSpPr>
          <p:nvPr>
            <p:ph idx="1"/>
          </p:nvPr>
        </p:nvSpPr>
        <p:spPr/>
        <p:txBody>
          <a:bodyPr>
            <a:normAutofit/>
          </a:bodyPr>
          <a:lstStyle/>
          <a:p>
            <a:r>
              <a:rPr lang="ja-JP" altLang="en-US" sz="2000"/>
              <a:t>各</a:t>
            </a:r>
            <a:r>
              <a:rPr lang="en-US" altLang="ja-JP" sz="2000" dirty="0">
                <a:solidFill>
                  <a:schemeClr val="accent1"/>
                </a:solidFill>
              </a:rPr>
              <a:t>Encoder, Decoder </a:t>
            </a:r>
            <a:r>
              <a:rPr lang="en-US" altLang="ja-JP" sz="2000" dirty="0"/>
              <a:t>(</a:t>
            </a:r>
            <a:r>
              <a:rPr lang="ja-JP" altLang="en-US" sz="2000"/>
              <a:t>複数の</a:t>
            </a:r>
            <a:r>
              <a:rPr lang="en-US" altLang="ja-JP" sz="2000" dirty="0"/>
              <a:t> Conv </a:t>
            </a:r>
            <a:r>
              <a:rPr lang="ja-JP" altLang="en-US" sz="2000"/>
              <a:t>層</a:t>
            </a:r>
            <a:r>
              <a:rPr lang="en-US" altLang="ja-JP" sz="2000" dirty="0"/>
              <a:t>)</a:t>
            </a:r>
            <a:r>
              <a:rPr lang="ja-JP" altLang="en-US" sz="2000"/>
              <a:t>の後に</a:t>
            </a:r>
            <a:r>
              <a:rPr lang="en-US" altLang="ja-JP" sz="2000" dirty="0"/>
              <a:t> </a:t>
            </a:r>
            <a:r>
              <a:rPr lang="en-US" altLang="ja-JP" sz="2000" dirty="0">
                <a:solidFill>
                  <a:srgbClr val="FF0000"/>
                </a:solidFill>
              </a:rPr>
              <a:t>SE </a:t>
            </a:r>
            <a:r>
              <a:rPr lang="ja-JP" altLang="en-US" sz="2000">
                <a:solidFill>
                  <a:srgbClr val="FF0000"/>
                </a:solidFill>
              </a:rPr>
              <a:t>モジュール</a:t>
            </a:r>
            <a:r>
              <a:rPr lang="ja-JP" altLang="en-US" sz="2000"/>
              <a:t>を導入</a:t>
            </a:r>
            <a:br>
              <a:rPr lang="en-US" altLang="ja-JP" sz="2000" dirty="0"/>
            </a:br>
            <a:endParaRPr lang="en-US" altLang="ja-JP" sz="2000" dirty="0"/>
          </a:p>
          <a:p>
            <a:r>
              <a:rPr lang="ja-JP" altLang="en-US" sz="2000"/>
              <a:t>この論文で実験に使われている</a:t>
            </a:r>
            <a:r>
              <a:rPr lang="en-US" altLang="ja-JP" sz="2000" dirty="0"/>
              <a:t> </a:t>
            </a:r>
            <a:r>
              <a:rPr lang="en" altLang="ja-JP" sz="2000" dirty="0"/>
              <a:t>U-Net </a:t>
            </a:r>
            <a:r>
              <a:rPr lang="ja-JP" altLang="en-US" sz="2000"/>
              <a:t>の場合</a:t>
            </a:r>
            <a:r>
              <a:rPr lang="en-US" altLang="ja-JP" sz="2000" dirty="0"/>
              <a:t>, </a:t>
            </a:r>
            <a:r>
              <a:rPr lang="en" altLang="ja-JP" sz="2000" dirty="0" err="1"/>
              <a:t>scSE</a:t>
            </a:r>
            <a:r>
              <a:rPr lang="en" altLang="ja-JP" sz="2000" dirty="0"/>
              <a:t> </a:t>
            </a:r>
            <a:r>
              <a:rPr lang="ja-JP" altLang="en-US" sz="2000"/>
              <a:t>を使った場合でも</a:t>
            </a:r>
            <a:br>
              <a:rPr lang="en-US" altLang="ja-JP" sz="2000" dirty="0"/>
            </a:br>
            <a:r>
              <a:rPr lang="ja-JP" altLang="en-US" sz="2000"/>
              <a:t>計算量は </a:t>
            </a:r>
            <a:r>
              <a:rPr lang="en-US" altLang="ja-JP" sz="2000" dirty="0"/>
              <a:t>1.5% </a:t>
            </a:r>
            <a:r>
              <a:rPr lang="ja-JP" altLang="en-US" sz="2000"/>
              <a:t>程度の増加</a:t>
            </a:r>
            <a:r>
              <a:rPr lang="en-US" altLang="ja-JP" sz="2000" dirty="0"/>
              <a:t>!!</a:t>
            </a:r>
            <a:endParaRPr lang="ja-JP" altLang="en-US" sz="2000"/>
          </a:p>
          <a:p>
            <a:pPr marL="0" indent="0">
              <a:buNone/>
            </a:pPr>
            <a:br>
              <a:rPr lang="ja-JP" altLang="en-US" sz="2000"/>
            </a:br>
            <a:endParaRPr kumimoji="1" lang="ja-JP" altLang="en-US" sz="2000"/>
          </a:p>
        </p:txBody>
      </p:sp>
      <p:sp>
        <p:nvSpPr>
          <p:cNvPr id="4" name="スライド番号プレースホルダー 3">
            <a:extLst>
              <a:ext uri="{FF2B5EF4-FFF2-40B4-BE49-F238E27FC236}">
                <a16:creationId xmlns:a16="http://schemas.microsoft.com/office/drawing/2014/main" id="{BE1FE101-8ABF-8844-B963-4732CD8E5C5B}"/>
              </a:ext>
            </a:extLst>
          </p:cNvPr>
          <p:cNvSpPr>
            <a:spLocks noGrp="1"/>
          </p:cNvSpPr>
          <p:nvPr>
            <p:ph type="sldNum" sz="quarter" idx="12"/>
          </p:nvPr>
        </p:nvSpPr>
        <p:spPr/>
        <p:txBody>
          <a:bodyPr/>
          <a:lstStyle/>
          <a:p>
            <a:fld id="{B507E409-7883-884F-BD0B-CC69621F4CB6}" type="slidenum">
              <a:rPr lang="ja-JP" altLang="en-US" smtClean="0"/>
              <a:pPr/>
              <a:t>15</a:t>
            </a:fld>
            <a:endParaRPr lang="ja-JP" altLang="en-US"/>
          </a:p>
        </p:txBody>
      </p:sp>
      <p:pic>
        <p:nvPicPr>
          <p:cNvPr id="5" name="図 4">
            <a:extLst>
              <a:ext uri="{FF2B5EF4-FFF2-40B4-BE49-F238E27FC236}">
                <a16:creationId xmlns:a16="http://schemas.microsoft.com/office/drawing/2014/main" id="{0AE6AC9C-6C2F-7345-B87E-415A80F8F0DF}"/>
              </a:ext>
            </a:extLst>
          </p:cNvPr>
          <p:cNvPicPr>
            <a:picLocks noChangeAspect="1"/>
          </p:cNvPicPr>
          <p:nvPr/>
        </p:nvPicPr>
        <p:blipFill rotWithShape="1">
          <a:blip r:embed="rId2"/>
          <a:srcRect r="58261" b="73936"/>
          <a:stretch/>
        </p:blipFill>
        <p:spPr>
          <a:xfrm>
            <a:off x="1603521" y="3555952"/>
            <a:ext cx="5936955" cy="2306497"/>
          </a:xfrm>
          <a:prstGeom prst="rect">
            <a:avLst/>
          </a:prstGeom>
        </p:spPr>
      </p:pic>
      <p:sp>
        <p:nvSpPr>
          <p:cNvPr id="6" name="テキスト ボックス 5">
            <a:extLst>
              <a:ext uri="{FF2B5EF4-FFF2-40B4-BE49-F238E27FC236}">
                <a16:creationId xmlns:a16="http://schemas.microsoft.com/office/drawing/2014/main" id="{0096CAA6-E5F0-7F45-A18B-DC50FD9C90B5}"/>
              </a:ext>
            </a:extLst>
          </p:cNvPr>
          <p:cNvSpPr txBox="1"/>
          <p:nvPr/>
        </p:nvSpPr>
        <p:spPr>
          <a:xfrm>
            <a:off x="3407257" y="2961861"/>
            <a:ext cx="2329484" cy="400110"/>
          </a:xfrm>
          <a:prstGeom prst="rect">
            <a:avLst/>
          </a:prstGeom>
          <a:noFill/>
          <a:ln w="25400">
            <a:solidFill>
              <a:schemeClr val="tx2"/>
            </a:solidFill>
          </a:ln>
        </p:spPr>
        <p:txBody>
          <a:bodyPr wrap="none" rtlCol="0">
            <a:spAutoFit/>
          </a:bodyPr>
          <a:lstStyle/>
          <a:p>
            <a:r>
              <a:rPr kumimoji="1" lang="ja-JP" altLang="en-US" sz="2000">
                <a:latin typeface="Meiryo UI" panose="020B0604030504040204" pitchFamily="34" charset="-128"/>
                <a:ea typeface="Meiryo UI" panose="020B0604030504040204" pitchFamily="34" charset="-128"/>
              </a:rPr>
              <a:t>計算資源面で優しい</a:t>
            </a:r>
          </a:p>
        </p:txBody>
      </p:sp>
    </p:spTree>
    <p:extLst>
      <p:ext uri="{BB962C8B-B14F-4D97-AF65-F5344CB8AC3E}">
        <p14:creationId xmlns:p14="http://schemas.microsoft.com/office/powerpoint/2010/main" val="863064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B9E9C0-83D8-3548-8D11-F5C40438D0E0}"/>
              </a:ext>
            </a:extLst>
          </p:cNvPr>
          <p:cNvSpPr>
            <a:spLocks noGrp="1"/>
          </p:cNvSpPr>
          <p:nvPr>
            <p:ph type="title"/>
          </p:nvPr>
        </p:nvSpPr>
        <p:spPr>
          <a:xfrm>
            <a:off x="628650" y="0"/>
            <a:ext cx="7886700" cy="1325563"/>
          </a:xfrm>
        </p:spPr>
        <p:txBody>
          <a:bodyPr>
            <a:noAutofit/>
          </a:bodyPr>
          <a:lstStyle/>
          <a:p>
            <a:r>
              <a:rPr lang="en-US" altLang="ja-JP" sz="2800" dirty="0"/>
              <a:t>Experiment and Results</a:t>
            </a:r>
            <a:br>
              <a:rPr lang="en-US" altLang="ja-JP" sz="2800" dirty="0"/>
            </a:br>
            <a:r>
              <a:rPr lang="en-US" altLang="ja-JP" sz="2800" dirty="0"/>
              <a:t>Conclusion</a:t>
            </a:r>
            <a:br>
              <a:rPr lang="en-US" altLang="ja-JP" sz="2800" dirty="0"/>
            </a:br>
            <a:endParaRPr kumimoji="1" lang="ja-JP" altLang="en-US" sz="2800"/>
          </a:p>
        </p:txBody>
      </p:sp>
      <p:sp>
        <p:nvSpPr>
          <p:cNvPr id="3" name="コンテンツ プレースホルダー 2">
            <a:extLst>
              <a:ext uri="{FF2B5EF4-FFF2-40B4-BE49-F238E27FC236}">
                <a16:creationId xmlns:a16="http://schemas.microsoft.com/office/drawing/2014/main" id="{2AF50267-1A9F-0542-BC7E-B59D1EBAB1BB}"/>
              </a:ext>
            </a:extLst>
          </p:cNvPr>
          <p:cNvSpPr>
            <a:spLocks noGrp="1"/>
          </p:cNvSpPr>
          <p:nvPr>
            <p:ph idx="1"/>
          </p:nvPr>
        </p:nvSpPr>
        <p:spPr/>
        <p:txBody>
          <a:bodyPr/>
          <a:lstStyle/>
          <a:p>
            <a:r>
              <a:rPr kumimoji="1" lang="en-US" altLang="ja-JP" dirty="0"/>
              <a:t>Data sets</a:t>
            </a:r>
            <a:br>
              <a:rPr lang="en-US" altLang="ja-JP" dirty="0"/>
            </a:br>
            <a:r>
              <a:rPr lang="en-US" altLang="ja-JP" dirty="0"/>
              <a:t>1.</a:t>
            </a:r>
            <a:r>
              <a:rPr lang="en" altLang="ja-JP" dirty="0"/>
              <a:t> MALC dataset   :</a:t>
            </a:r>
            <a:r>
              <a:rPr lang="ja-JP" altLang="en-US"/>
              <a:t>脳の</a:t>
            </a:r>
            <a:r>
              <a:rPr lang="en-US" altLang="ja-JP" dirty="0"/>
              <a:t> MRI </a:t>
            </a:r>
            <a:r>
              <a:rPr lang="ja-JP" altLang="en-US"/>
              <a:t>画像の</a:t>
            </a:r>
            <a:r>
              <a:rPr lang="en-US" altLang="ja-JP" dirty="0"/>
              <a:t> Segmentation</a:t>
            </a:r>
            <a:br>
              <a:rPr lang="en-US" altLang="ja-JP" dirty="0"/>
            </a:br>
            <a:r>
              <a:rPr lang="en-US" altLang="ja-JP" dirty="0"/>
              <a:t>2. Visceral dataset:</a:t>
            </a:r>
            <a:r>
              <a:rPr lang="ja-JP" altLang="en-US"/>
              <a:t>全身</a:t>
            </a:r>
            <a:r>
              <a:rPr lang="en-US" altLang="ja-JP" dirty="0"/>
              <a:t> CT </a:t>
            </a:r>
            <a:r>
              <a:rPr lang="ja-JP" altLang="en-US"/>
              <a:t>スキャンの</a:t>
            </a:r>
            <a:r>
              <a:rPr lang="en-US" altLang="ja-JP" dirty="0"/>
              <a:t> Segmentation</a:t>
            </a:r>
          </a:p>
          <a:p>
            <a:endParaRPr lang="en-US" altLang="ja-JP" dirty="0"/>
          </a:p>
          <a:p>
            <a:r>
              <a:rPr lang="en-US" altLang="ja-JP" dirty="0"/>
              <a:t>U-Net</a:t>
            </a:r>
            <a:r>
              <a:rPr lang="ja-JP" altLang="en-US"/>
              <a:t>を含む</a:t>
            </a:r>
            <a:r>
              <a:rPr lang="en-US" altLang="ja-JP" dirty="0"/>
              <a:t>3</a:t>
            </a:r>
            <a:r>
              <a:rPr lang="ja-JP" altLang="en-US"/>
              <a:t>種類の</a:t>
            </a:r>
            <a:r>
              <a:rPr lang="en-US" altLang="ja-JP" dirty="0"/>
              <a:t>FCN</a:t>
            </a:r>
            <a:r>
              <a:rPr lang="ja-JP" altLang="en-US"/>
              <a:t>に対して</a:t>
            </a:r>
            <a:r>
              <a:rPr lang="en-US" altLang="ja-JP" dirty="0"/>
              <a:t>4</a:t>
            </a:r>
            <a:r>
              <a:rPr lang="ja-JP" altLang="en-US"/>
              <a:t>つの方法で実験</a:t>
            </a:r>
            <a:br>
              <a:rPr lang="en-US" altLang="ja-JP" dirty="0"/>
            </a:br>
            <a:endParaRPr lang="en"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F40A51A2-5771-4146-8FF1-DDE0980850C0}"/>
              </a:ext>
            </a:extLst>
          </p:cNvPr>
          <p:cNvSpPr>
            <a:spLocks noGrp="1"/>
          </p:cNvSpPr>
          <p:nvPr>
            <p:ph type="sldNum" sz="quarter" idx="12"/>
          </p:nvPr>
        </p:nvSpPr>
        <p:spPr/>
        <p:txBody>
          <a:bodyPr/>
          <a:lstStyle/>
          <a:p>
            <a:fld id="{B507E409-7883-884F-BD0B-CC69621F4CB6}" type="slidenum">
              <a:rPr lang="ja-JP" altLang="en-US" smtClean="0"/>
              <a:pPr/>
              <a:t>16</a:t>
            </a:fld>
            <a:endParaRPr lang="ja-JP" altLang="en-US"/>
          </a:p>
        </p:txBody>
      </p:sp>
      <p:sp>
        <p:nvSpPr>
          <p:cNvPr id="5" name="テキスト ボックス 4">
            <a:extLst>
              <a:ext uri="{FF2B5EF4-FFF2-40B4-BE49-F238E27FC236}">
                <a16:creationId xmlns:a16="http://schemas.microsoft.com/office/drawing/2014/main" id="{500D8D3F-74B0-6343-AF3F-EE0BBD1E51DC}"/>
              </a:ext>
            </a:extLst>
          </p:cNvPr>
          <p:cNvSpPr txBox="1"/>
          <p:nvPr/>
        </p:nvSpPr>
        <p:spPr>
          <a:xfrm>
            <a:off x="2184968" y="3834155"/>
            <a:ext cx="4774064" cy="1323439"/>
          </a:xfrm>
          <a:prstGeom prst="rect">
            <a:avLst/>
          </a:prstGeom>
          <a:noFill/>
          <a:ln w="25400">
            <a:solidFill>
              <a:schemeClr val="tx2"/>
            </a:solidFill>
          </a:ln>
        </p:spPr>
        <p:txBody>
          <a:bodyPr wrap="none" rtlCol="0">
            <a:spAutoFit/>
          </a:bodyPr>
          <a:lstStyle/>
          <a:p>
            <a:r>
              <a:rPr kumimoji="1" lang="en-US" altLang="ja-JP" sz="2000" dirty="0">
                <a:latin typeface="Meiryo UI" panose="020B0604030504040204" pitchFamily="34" charset="-128"/>
                <a:ea typeface="Meiryo UI" panose="020B0604030504040204" pitchFamily="34" charset="-128"/>
              </a:rPr>
              <a:t>No SE Block</a:t>
            </a:r>
            <a:r>
              <a:rPr kumimoji="1" lang="ja-JP" altLang="en-US" sz="2000">
                <a:latin typeface="Meiryo UI" panose="020B0604030504040204" pitchFamily="34" charset="-128"/>
                <a:ea typeface="Meiryo UI" panose="020B0604030504040204" pitchFamily="34" charset="-128"/>
              </a:rPr>
              <a:t>・・・</a:t>
            </a:r>
            <a:r>
              <a:rPr kumimoji="1" lang="en-US" altLang="ja-JP" sz="2000" dirty="0">
                <a:latin typeface="Meiryo UI" panose="020B0604030504040204" pitchFamily="34" charset="-128"/>
                <a:ea typeface="Meiryo UI" panose="020B0604030504040204" pitchFamily="34" charset="-128"/>
              </a:rPr>
              <a:t>plain</a:t>
            </a:r>
            <a:r>
              <a:rPr lang="ja-JP" altLang="en-US" sz="2000">
                <a:latin typeface="Meiryo UI" panose="020B0604030504040204" pitchFamily="34" charset="-128"/>
                <a:ea typeface="Meiryo UI" panose="020B0604030504040204" pitchFamily="34" charset="-128"/>
              </a:rPr>
              <a:t>な</a:t>
            </a:r>
            <a:r>
              <a:rPr lang="en-US" altLang="ja-JP" sz="2000" dirty="0">
                <a:latin typeface="Meiryo UI" panose="020B0604030504040204" pitchFamily="34" charset="-128"/>
                <a:ea typeface="Meiryo UI" panose="020B0604030504040204" pitchFamily="34" charset="-128"/>
              </a:rPr>
              <a:t>FCN</a:t>
            </a:r>
            <a:endParaRPr kumimoji="1" lang="en-US" altLang="ja-JP" sz="2000" dirty="0">
              <a:latin typeface="Meiryo UI" panose="020B0604030504040204" pitchFamily="34" charset="-128"/>
              <a:ea typeface="Meiryo UI" panose="020B0604030504040204" pitchFamily="34" charset="-128"/>
            </a:endParaRPr>
          </a:p>
          <a:p>
            <a:r>
              <a:rPr lang="en-US" altLang="ja-JP" sz="2000" dirty="0">
                <a:latin typeface="Meiryo UI" panose="020B0604030504040204" pitchFamily="34" charset="-128"/>
                <a:ea typeface="Meiryo UI" panose="020B0604030504040204" pitchFamily="34" charset="-128"/>
              </a:rPr>
              <a:t>+</a:t>
            </a:r>
            <a:r>
              <a:rPr lang="en-US" altLang="ja-JP" sz="2000" dirty="0" err="1">
                <a:latin typeface="Meiryo UI" panose="020B0604030504040204" pitchFamily="34" charset="-128"/>
                <a:ea typeface="Meiryo UI" panose="020B0604030504040204" pitchFamily="34" charset="-128"/>
              </a:rPr>
              <a:t>cSE</a:t>
            </a:r>
            <a:r>
              <a:rPr lang="en-US" altLang="ja-JP" sz="2000" dirty="0">
                <a:latin typeface="Meiryo UI" panose="020B0604030504040204" pitchFamily="34" charset="-128"/>
                <a:ea typeface="Meiryo UI" panose="020B0604030504040204" pitchFamily="34" charset="-128"/>
              </a:rPr>
              <a:t> Block  </a:t>
            </a:r>
            <a:r>
              <a:rPr lang="ja-JP" altLang="en-US" sz="2000">
                <a:latin typeface="Meiryo UI" panose="020B0604030504040204" pitchFamily="34" charset="-128"/>
                <a:ea typeface="Meiryo UI" panose="020B0604030504040204" pitchFamily="34" charset="-128"/>
              </a:rPr>
              <a:t>・・・</a:t>
            </a:r>
            <a:r>
              <a:rPr lang="en-US" altLang="ja-JP" sz="2000" dirty="0" err="1">
                <a:latin typeface="Meiryo UI" panose="020B0604030504040204" pitchFamily="34" charset="-128"/>
                <a:ea typeface="Meiryo UI" panose="020B0604030504040204" pitchFamily="34" charset="-128"/>
              </a:rPr>
              <a:t>cSE</a:t>
            </a:r>
            <a:r>
              <a:rPr lang="ja-JP" altLang="en-US" sz="2000">
                <a:latin typeface="Meiryo UI" panose="020B0604030504040204" pitchFamily="34" charset="-128"/>
                <a:ea typeface="Meiryo UI" panose="020B0604030504040204" pitchFamily="34" charset="-128"/>
              </a:rPr>
              <a:t>を導入した</a:t>
            </a:r>
            <a:r>
              <a:rPr lang="en-US" altLang="ja-JP" sz="2000" dirty="0">
                <a:latin typeface="Meiryo UI" panose="020B0604030504040204" pitchFamily="34" charset="-128"/>
                <a:ea typeface="Meiryo UI" panose="020B0604030504040204" pitchFamily="34" charset="-128"/>
              </a:rPr>
              <a:t>FCN</a:t>
            </a:r>
          </a:p>
          <a:p>
            <a:r>
              <a:rPr kumimoji="1" lang="en-US" altLang="ja-JP" sz="2000" dirty="0">
                <a:latin typeface="Meiryo UI" panose="020B0604030504040204" pitchFamily="34" charset="-128"/>
                <a:ea typeface="Meiryo UI" panose="020B0604030504040204" pitchFamily="34" charset="-128"/>
              </a:rPr>
              <a:t>+</a:t>
            </a:r>
            <a:r>
              <a:rPr lang="en-US" altLang="ja-JP" sz="2000" dirty="0" err="1">
                <a:latin typeface="Meiryo UI" panose="020B0604030504040204" pitchFamily="34" charset="-128"/>
                <a:ea typeface="Meiryo UI" panose="020B0604030504040204" pitchFamily="34" charset="-128"/>
              </a:rPr>
              <a:t>sSE</a:t>
            </a:r>
            <a:r>
              <a:rPr lang="en-US" altLang="ja-JP" sz="2000" dirty="0">
                <a:latin typeface="Meiryo UI" panose="020B0604030504040204" pitchFamily="34" charset="-128"/>
                <a:ea typeface="Meiryo UI" panose="020B0604030504040204" pitchFamily="34" charset="-128"/>
              </a:rPr>
              <a:t> Block  </a:t>
            </a:r>
            <a:r>
              <a:rPr lang="ja-JP" altLang="en-US" sz="2000">
                <a:latin typeface="Meiryo UI" panose="020B0604030504040204" pitchFamily="34" charset="-128"/>
                <a:ea typeface="Meiryo UI" panose="020B0604030504040204" pitchFamily="34" charset="-128"/>
              </a:rPr>
              <a:t>・・・</a:t>
            </a:r>
            <a:r>
              <a:rPr lang="en-US" altLang="ja-JP" sz="2000" dirty="0" err="1">
                <a:latin typeface="Meiryo UI" panose="020B0604030504040204" pitchFamily="34" charset="-128"/>
                <a:ea typeface="Meiryo UI" panose="020B0604030504040204" pitchFamily="34" charset="-128"/>
              </a:rPr>
              <a:t>sSE</a:t>
            </a:r>
            <a:r>
              <a:rPr lang="ja-JP" altLang="en-US" sz="2000">
                <a:latin typeface="Meiryo UI" panose="020B0604030504040204" pitchFamily="34" charset="-128"/>
                <a:ea typeface="Meiryo UI" panose="020B0604030504040204" pitchFamily="34" charset="-128"/>
              </a:rPr>
              <a:t>を導入した</a:t>
            </a:r>
            <a:r>
              <a:rPr lang="en-US" altLang="ja-JP" sz="2000" dirty="0">
                <a:latin typeface="Meiryo UI" panose="020B0604030504040204" pitchFamily="34" charset="-128"/>
                <a:ea typeface="Meiryo UI" panose="020B0604030504040204" pitchFamily="34" charset="-128"/>
              </a:rPr>
              <a:t>FCN</a:t>
            </a:r>
          </a:p>
          <a:p>
            <a:r>
              <a:rPr kumimoji="1" lang="en-US" altLang="ja-JP" sz="2000" dirty="0">
                <a:latin typeface="Meiryo UI" panose="020B0604030504040204" pitchFamily="34" charset="-128"/>
                <a:ea typeface="Meiryo UI" panose="020B0604030504040204" pitchFamily="34" charset="-128"/>
              </a:rPr>
              <a:t>+</a:t>
            </a:r>
            <a:r>
              <a:rPr kumimoji="1" lang="en-US" altLang="ja-JP" sz="2000" dirty="0" err="1">
                <a:latin typeface="Meiryo UI" panose="020B0604030504040204" pitchFamily="34" charset="-128"/>
                <a:ea typeface="Meiryo UI" panose="020B0604030504040204" pitchFamily="34" charset="-128"/>
              </a:rPr>
              <a:t>scSE</a:t>
            </a:r>
            <a:r>
              <a:rPr kumimoji="1" lang="en-US" altLang="ja-JP" sz="2000" dirty="0">
                <a:latin typeface="Meiryo UI" panose="020B0604030504040204" pitchFamily="34" charset="-128"/>
                <a:ea typeface="Meiryo UI" panose="020B0604030504040204" pitchFamily="34" charset="-128"/>
              </a:rPr>
              <a:t> Blo</a:t>
            </a:r>
            <a:r>
              <a:rPr lang="en-US" altLang="ja-JP" sz="2000" dirty="0">
                <a:latin typeface="Meiryo UI" panose="020B0604030504040204" pitchFamily="34" charset="-128"/>
                <a:ea typeface="Meiryo UI" panose="020B0604030504040204" pitchFamily="34" charset="-128"/>
              </a:rPr>
              <a:t>ck</a:t>
            </a:r>
            <a:r>
              <a:rPr lang="ja-JP" altLang="en-US" sz="2000">
                <a:latin typeface="Meiryo UI" panose="020B0604030504040204" pitchFamily="34" charset="-128"/>
                <a:ea typeface="Meiryo UI" panose="020B0604030504040204" pitchFamily="34" charset="-128"/>
              </a:rPr>
              <a:t>・・・</a:t>
            </a:r>
            <a:r>
              <a:rPr lang="en-US" altLang="ja-JP" sz="2000" dirty="0" err="1">
                <a:latin typeface="Meiryo UI" panose="020B0604030504040204" pitchFamily="34" charset="-128"/>
                <a:ea typeface="Meiryo UI" panose="020B0604030504040204" pitchFamily="34" charset="-128"/>
              </a:rPr>
              <a:t>cSE</a:t>
            </a:r>
            <a:r>
              <a:rPr lang="ja-JP" altLang="en-US" sz="2000">
                <a:latin typeface="Meiryo UI" panose="020B0604030504040204" pitchFamily="34" charset="-128"/>
                <a:ea typeface="Meiryo UI" panose="020B0604030504040204" pitchFamily="34" charset="-128"/>
              </a:rPr>
              <a:t>と</a:t>
            </a:r>
            <a:r>
              <a:rPr lang="en-US" altLang="ja-JP" sz="2000" dirty="0" err="1">
                <a:latin typeface="Meiryo UI" panose="020B0604030504040204" pitchFamily="34" charset="-128"/>
                <a:ea typeface="Meiryo UI" panose="020B0604030504040204" pitchFamily="34" charset="-128"/>
              </a:rPr>
              <a:t>sSE</a:t>
            </a:r>
            <a:r>
              <a:rPr lang="ja-JP" altLang="en-US" sz="2000">
                <a:latin typeface="Meiryo UI" panose="020B0604030504040204" pitchFamily="34" charset="-128"/>
                <a:ea typeface="Meiryo UI" panose="020B0604030504040204" pitchFamily="34" charset="-128"/>
              </a:rPr>
              <a:t>を導入した</a:t>
            </a:r>
            <a:r>
              <a:rPr lang="en-US" altLang="ja-JP" sz="2000" dirty="0">
                <a:latin typeface="Meiryo UI" panose="020B0604030504040204" pitchFamily="34" charset="-128"/>
                <a:ea typeface="Meiryo UI" panose="020B0604030504040204" pitchFamily="34" charset="-128"/>
              </a:rPr>
              <a:t>FCN</a:t>
            </a:r>
            <a:endParaRPr kumimoji="1" lang="ja-JP" altLang="en-US" sz="200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129056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946117-66C4-EB4E-A02C-251EDA6ADBF0}"/>
              </a:ext>
            </a:extLst>
          </p:cNvPr>
          <p:cNvSpPr>
            <a:spLocks noGrp="1"/>
          </p:cNvSpPr>
          <p:nvPr>
            <p:ph type="title"/>
          </p:nvPr>
        </p:nvSpPr>
        <p:spPr>
          <a:xfrm>
            <a:off x="628650" y="0"/>
            <a:ext cx="7886700" cy="1325563"/>
          </a:xfrm>
        </p:spPr>
        <p:txBody>
          <a:bodyPr>
            <a:normAutofit/>
          </a:bodyPr>
          <a:lstStyle/>
          <a:p>
            <a:r>
              <a:rPr lang="en-US" altLang="ja-JP" sz="2800" dirty="0"/>
              <a:t>Experiment and Results</a:t>
            </a:r>
            <a:br>
              <a:rPr lang="en-US" altLang="ja-JP" sz="2800" dirty="0"/>
            </a:br>
            <a:r>
              <a:rPr lang="en-US" altLang="ja-JP" sz="2800" dirty="0"/>
              <a:t>Conclusion</a:t>
            </a:r>
            <a:br>
              <a:rPr lang="en-US" altLang="ja-JP" sz="2800" dirty="0"/>
            </a:br>
            <a:endParaRPr kumimoji="1" lang="ja-JP" altLang="en-US" sz="2800"/>
          </a:p>
        </p:txBody>
      </p:sp>
      <p:sp>
        <p:nvSpPr>
          <p:cNvPr id="3" name="コンテンツ プレースホルダー 2">
            <a:extLst>
              <a:ext uri="{FF2B5EF4-FFF2-40B4-BE49-F238E27FC236}">
                <a16:creationId xmlns:a16="http://schemas.microsoft.com/office/drawing/2014/main" id="{72D9AF9F-9CA5-194E-B28E-0C01A5AB5A88}"/>
              </a:ext>
            </a:extLst>
          </p:cNvPr>
          <p:cNvSpPr>
            <a:spLocks noGrp="1"/>
          </p:cNvSpPr>
          <p:nvPr>
            <p:ph idx="1"/>
          </p:nvPr>
        </p:nvSpPr>
        <p:spPr/>
        <p:txBody>
          <a:bodyPr>
            <a:normAutofit/>
          </a:bodyPr>
          <a:lstStyle/>
          <a:p>
            <a:r>
              <a:rPr lang="ja-JP" altLang="en-US"/>
              <a:t>評価指標</a:t>
            </a:r>
            <a:br>
              <a:rPr lang="en-US" altLang="ja-JP" dirty="0"/>
            </a:br>
            <a:r>
              <a:rPr lang="en-US" altLang="ja-JP" sz="2000" dirty="0"/>
              <a:t>Dice Score (</a:t>
            </a:r>
            <a:r>
              <a:rPr lang="ja-JP" altLang="en-US" sz="2000"/>
              <a:t>ダイス係数</a:t>
            </a:r>
            <a:r>
              <a:rPr lang="en-US" altLang="ja-JP" sz="2000" dirty="0"/>
              <a:t>)</a:t>
            </a:r>
          </a:p>
          <a:p>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pPr marL="0" indent="0" algn="ctr">
              <a:buNone/>
            </a:pPr>
            <a:br>
              <a:rPr lang="en-US" altLang="ja-JP" sz="2000" dirty="0"/>
            </a:br>
            <a:endParaRPr lang="en-US" altLang="ja-JP" sz="2000" dirty="0"/>
          </a:p>
        </p:txBody>
      </p:sp>
      <p:sp>
        <p:nvSpPr>
          <p:cNvPr id="4" name="スライド番号プレースホルダー 3">
            <a:extLst>
              <a:ext uri="{FF2B5EF4-FFF2-40B4-BE49-F238E27FC236}">
                <a16:creationId xmlns:a16="http://schemas.microsoft.com/office/drawing/2014/main" id="{C09094CC-0C4E-D446-BD12-7D3134C4455F}"/>
              </a:ext>
            </a:extLst>
          </p:cNvPr>
          <p:cNvSpPr>
            <a:spLocks noGrp="1"/>
          </p:cNvSpPr>
          <p:nvPr>
            <p:ph type="sldNum" sz="quarter" idx="12"/>
          </p:nvPr>
        </p:nvSpPr>
        <p:spPr/>
        <p:txBody>
          <a:bodyPr/>
          <a:lstStyle/>
          <a:p>
            <a:fld id="{B507E409-7883-884F-BD0B-CC69621F4CB6}" type="slidenum">
              <a:rPr lang="ja-JP" altLang="en-US" smtClean="0"/>
              <a:pPr/>
              <a:t>17</a:t>
            </a:fld>
            <a:endParaRPr lang="ja-JP" altLang="en-US"/>
          </a:p>
        </p:txBody>
      </p:sp>
      <p:pic>
        <p:nvPicPr>
          <p:cNvPr id="5" name="図 4">
            <a:extLst>
              <a:ext uri="{FF2B5EF4-FFF2-40B4-BE49-F238E27FC236}">
                <a16:creationId xmlns:a16="http://schemas.microsoft.com/office/drawing/2014/main" id="{F152F101-64FF-424A-AE5D-BAE5E5F74719}"/>
              </a:ext>
            </a:extLst>
          </p:cNvPr>
          <p:cNvPicPr>
            <a:picLocks noChangeAspect="1"/>
          </p:cNvPicPr>
          <p:nvPr/>
        </p:nvPicPr>
        <p:blipFill>
          <a:blip r:embed="rId2"/>
          <a:stretch>
            <a:fillRect/>
          </a:stretch>
        </p:blipFill>
        <p:spPr>
          <a:xfrm>
            <a:off x="1714500" y="2261990"/>
            <a:ext cx="5715000" cy="3220720"/>
          </a:xfrm>
          <a:prstGeom prst="rect">
            <a:avLst/>
          </a:prstGeom>
        </p:spPr>
      </p:pic>
      <p:sp>
        <p:nvSpPr>
          <p:cNvPr id="6" name="テキスト ボックス 5">
            <a:extLst>
              <a:ext uri="{FF2B5EF4-FFF2-40B4-BE49-F238E27FC236}">
                <a16:creationId xmlns:a16="http://schemas.microsoft.com/office/drawing/2014/main" id="{081113B8-D227-CF4F-91AE-1EDF34923938}"/>
              </a:ext>
            </a:extLst>
          </p:cNvPr>
          <p:cNvSpPr txBox="1"/>
          <p:nvPr/>
        </p:nvSpPr>
        <p:spPr>
          <a:xfrm>
            <a:off x="1775401" y="5797789"/>
            <a:ext cx="5593198" cy="400110"/>
          </a:xfrm>
          <a:prstGeom prst="rect">
            <a:avLst/>
          </a:prstGeom>
          <a:noFill/>
        </p:spPr>
        <p:txBody>
          <a:bodyPr wrap="none" rtlCol="0">
            <a:spAutoFit/>
          </a:bodyPr>
          <a:lstStyle/>
          <a:p>
            <a:r>
              <a:rPr lang="en" altLang="ja-JP" sz="2000" dirty="0">
                <a:latin typeface="Meiryo UI" panose="020B0604030504040204" pitchFamily="34" charset="-128"/>
                <a:ea typeface="Meiryo UI" panose="020B0604030504040204" pitchFamily="34" charset="-128"/>
              </a:rPr>
              <a:t>Dice</a:t>
            </a:r>
            <a:r>
              <a:rPr lang="en-US" altLang="ja-JP" sz="2000" dirty="0">
                <a:latin typeface="Meiryo UI" panose="020B0604030504040204" pitchFamily="34" charset="-128"/>
                <a:ea typeface="Meiryo UI" panose="020B0604030504040204" pitchFamily="34" charset="-128"/>
              </a:rPr>
              <a:t> Score </a:t>
            </a:r>
            <a:r>
              <a:rPr lang="ja-JP" altLang="en-US" sz="2000">
                <a:latin typeface="Meiryo UI" panose="020B0604030504040204" pitchFamily="34" charset="-128"/>
                <a:ea typeface="Meiryo UI" panose="020B0604030504040204" pitchFamily="34" charset="-128"/>
              </a:rPr>
              <a:t>が大きいほど</a:t>
            </a:r>
            <a:r>
              <a:rPr lang="en-US" altLang="ja-JP" sz="2000" dirty="0">
                <a:latin typeface="Meiryo UI" panose="020B0604030504040204" pitchFamily="34" charset="-128"/>
                <a:ea typeface="Meiryo UI" panose="020B0604030504040204" pitchFamily="34" charset="-128"/>
              </a:rPr>
              <a:t>2</a:t>
            </a:r>
            <a:r>
              <a:rPr lang="ja-JP" altLang="en-US" sz="2000">
                <a:latin typeface="Meiryo UI" panose="020B0604030504040204" pitchFamily="34" charset="-128"/>
                <a:ea typeface="Meiryo UI" panose="020B0604030504040204" pitchFamily="34" charset="-128"/>
              </a:rPr>
              <a:t>つの集合の類似度は高い</a:t>
            </a:r>
            <a:endParaRPr kumimoji="1" lang="ja-JP" altLang="en-US" sz="200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842028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157277-3E60-D343-8D44-39BC2B5E49DE}"/>
              </a:ext>
            </a:extLst>
          </p:cNvPr>
          <p:cNvSpPr>
            <a:spLocks noGrp="1"/>
          </p:cNvSpPr>
          <p:nvPr>
            <p:ph type="title"/>
          </p:nvPr>
        </p:nvSpPr>
        <p:spPr>
          <a:xfrm>
            <a:off x="628650" y="0"/>
            <a:ext cx="7886700" cy="1325563"/>
          </a:xfrm>
        </p:spPr>
        <p:txBody>
          <a:bodyPr>
            <a:normAutofit/>
          </a:bodyPr>
          <a:lstStyle/>
          <a:p>
            <a:r>
              <a:rPr lang="en-US" altLang="ja-JP" sz="2800" dirty="0"/>
              <a:t>Experiment and Results</a:t>
            </a:r>
            <a:br>
              <a:rPr lang="en-US" altLang="ja-JP" sz="2800" dirty="0"/>
            </a:br>
            <a:r>
              <a:rPr lang="en-US" altLang="ja-JP" sz="2800" dirty="0"/>
              <a:t>Conclusion</a:t>
            </a:r>
            <a:br>
              <a:rPr lang="en-US" altLang="ja-JP" sz="2800" dirty="0"/>
            </a:br>
            <a:endParaRPr kumimoji="1" lang="ja-JP" altLang="en-US" sz="2800"/>
          </a:p>
        </p:txBody>
      </p:sp>
      <p:sp>
        <p:nvSpPr>
          <p:cNvPr id="3" name="コンテンツ プレースホルダー 2">
            <a:extLst>
              <a:ext uri="{FF2B5EF4-FFF2-40B4-BE49-F238E27FC236}">
                <a16:creationId xmlns:a16="http://schemas.microsoft.com/office/drawing/2014/main" id="{DFE63AE1-C83E-C349-9C12-51F0763F55F7}"/>
              </a:ext>
            </a:extLst>
          </p:cNvPr>
          <p:cNvSpPr>
            <a:spLocks noGrp="1"/>
          </p:cNvSpPr>
          <p:nvPr>
            <p:ph idx="1"/>
          </p:nvPr>
        </p:nvSpPr>
        <p:spPr/>
        <p:txBody>
          <a:bodyPr>
            <a:normAutofit/>
          </a:bodyPr>
          <a:lstStyle/>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lang="en-US" altLang="ja-JP" sz="2000" dirty="0"/>
          </a:p>
          <a:p>
            <a:endParaRPr kumimoji="1" lang="en-US" altLang="ja-JP" sz="2000" dirty="0"/>
          </a:p>
          <a:p>
            <a:endParaRPr kumimoji="1" lang="en-US" altLang="ja-JP" sz="2000" dirty="0"/>
          </a:p>
          <a:p>
            <a:r>
              <a:rPr kumimoji="1" lang="en-US" altLang="ja-JP" sz="2000" dirty="0" err="1"/>
              <a:t>scSE</a:t>
            </a:r>
            <a:r>
              <a:rPr kumimoji="1" lang="en-US" altLang="ja-JP" sz="2000" dirty="0"/>
              <a:t> </a:t>
            </a:r>
            <a:r>
              <a:rPr kumimoji="1" lang="ja-JP" altLang="en-US" sz="2000"/>
              <a:t>により</a:t>
            </a:r>
            <a:r>
              <a:rPr kumimoji="1" lang="en-US" altLang="ja-JP" sz="2000" dirty="0"/>
              <a:t> Dice score </a:t>
            </a:r>
            <a:r>
              <a:rPr lang="ja-JP" altLang="en-US" sz="2000"/>
              <a:t>向上</a:t>
            </a:r>
            <a:endParaRPr kumimoji="1" lang="ja-JP" altLang="en-US" sz="2000"/>
          </a:p>
        </p:txBody>
      </p:sp>
      <p:sp>
        <p:nvSpPr>
          <p:cNvPr id="4" name="スライド番号プレースホルダー 3">
            <a:extLst>
              <a:ext uri="{FF2B5EF4-FFF2-40B4-BE49-F238E27FC236}">
                <a16:creationId xmlns:a16="http://schemas.microsoft.com/office/drawing/2014/main" id="{C6D4578F-A9A2-F24F-AD51-042FE7CE1123}"/>
              </a:ext>
            </a:extLst>
          </p:cNvPr>
          <p:cNvSpPr>
            <a:spLocks noGrp="1"/>
          </p:cNvSpPr>
          <p:nvPr>
            <p:ph type="sldNum" sz="quarter" idx="12"/>
          </p:nvPr>
        </p:nvSpPr>
        <p:spPr/>
        <p:txBody>
          <a:bodyPr/>
          <a:lstStyle/>
          <a:p>
            <a:fld id="{B507E409-7883-884F-BD0B-CC69621F4CB6}" type="slidenum">
              <a:rPr lang="ja-JP" altLang="en-US" smtClean="0"/>
              <a:pPr/>
              <a:t>18</a:t>
            </a:fld>
            <a:endParaRPr lang="ja-JP" altLang="en-US"/>
          </a:p>
        </p:txBody>
      </p:sp>
      <p:pic>
        <p:nvPicPr>
          <p:cNvPr id="5" name="図 4">
            <a:extLst>
              <a:ext uri="{FF2B5EF4-FFF2-40B4-BE49-F238E27FC236}">
                <a16:creationId xmlns:a16="http://schemas.microsoft.com/office/drawing/2014/main" id="{F7B29113-4FCA-5F40-A13D-49AA54F20130}"/>
              </a:ext>
            </a:extLst>
          </p:cNvPr>
          <p:cNvPicPr>
            <a:picLocks noChangeAspect="1"/>
          </p:cNvPicPr>
          <p:nvPr/>
        </p:nvPicPr>
        <p:blipFill rotWithShape="1">
          <a:blip r:embed="rId2"/>
          <a:srcRect t="7392" b="55362"/>
          <a:stretch/>
        </p:blipFill>
        <p:spPr>
          <a:xfrm>
            <a:off x="251460" y="1884125"/>
            <a:ext cx="8641080" cy="2767191"/>
          </a:xfrm>
          <a:prstGeom prst="rect">
            <a:avLst/>
          </a:prstGeom>
        </p:spPr>
      </p:pic>
    </p:spTree>
    <p:extLst>
      <p:ext uri="{BB962C8B-B14F-4D97-AF65-F5344CB8AC3E}">
        <p14:creationId xmlns:p14="http://schemas.microsoft.com/office/powerpoint/2010/main" val="34305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9F3226-B8E8-3644-A98A-9491EA0B492C}"/>
              </a:ext>
            </a:extLst>
          </p:cNvPr>
          <p:cNvSpPr>
            <a:spLocks noGrp="1"/>
          </p:cNvSpPr>
          <p:nvPr>
            <p:ph type="title"/>
          </p:nvPr>
        </p:nvSpPr>
        <p:spPr>
          <a:xfrm>
            <a:off x="628650" y="-252413"/>
            <a:ext cx="7886700" cy="1325563"/>
          </a:xfrm>
        </p:spPr>
        <p:txBody>
          <a:bodyPr/>
          <a:lstStyle/>
          <a:p>
            <a:r>
              <a:rPr kumimoji="1" lang="en-US" altLang="ja-JP" dirty="0"/>
              <a:t>information</a:t>
            </a:r>
            <a:endParaRPr kumimoji="1" lang="ja-JP" altLang="en-US"/>
          </a:p>
        </p:txBody>
      </p:sp>
      <p:sp>
        <p:nvSpPr>
          <p:cNvPr id="3" name="コンテンツ プレースホルダー 2">
            <a:extLst>
              <a:ext uri="{FF2B5EF4-FFF2-40B4-BE49-F238E27FC236}">
                <a16:creationId xmlns:a16="http://schemas.microsoft.com/office/drawing/2014/main" id="{F97B3637-7DEA-E64D-A55B-C5A84C53ECC3}"/>
              </a:ext>
            </a:extLst>
          </p:cNvPr>
          <p:cNvSpPr>
            <a:spLocks noGrp="1"/>
          </p:cNvSpPr>
          <p:nvPr>
            <p:ph idx="1"/>
          </p:nvPr>
        </p:nvSpPr>
        <p:spPr>
          <a:ln w="28575">
            <a:noFill/>
          </a:ln>
        </p:spPr>
        <p:txBody>
          <a:bodyPr anchor="t" anchorCtr="0">
            <a:normAutofit/>
          </a:bodyPr>
          <a:lstStyle/>
          <a:p>
            <a:r>
              <a:rPr lang="ja-JP" altLang="en-US"/>
              <a:t>タイトル</a:t>
            </a:r>
            <a:br>
              <a:rPr lang="en-US" altLang="ja-JP" dirty="0"/>
            </a:br>
            <a:r>
              <a:rPr lang="en" altLang="ja-JP" sz="2000" u="sng" dirty="0"/>
              <a:t>Concurrent Spatial and Channel Squeeze &amp; Excitation in Fully Convolutional Networks</a:t>
            </a:r>
            <a:br>
              <a:rPr lang="en" altLang="ja-JP" sz="2000" u="sng" dirty="0"/>
            </a:br>
            <a:endParaRPr lang="en-US" altLang="ja-JP" sz="2000" u="sng" dirty="0">
              <a:solidFill>
                <a:schemeClr val="tx2"/>
              </a:solidFill>
            </a:endParaRPr>
          </a:p>
          <a:p>
            <a:endParaRPr lang="en" altLang="ja-JP" dirty="0"/>
          </a:p>
          <a:p>
            <a:r>
              <a:rPr lang="ja-JP" altLang="en-US"/>
              <a:t>著者</a:t>
            </a:r>
            <a:br>
              <a:rPr lang="en-US" altLang="ja-JP" dirty="0"/>
            </a:br>
            <a:r>
              <a:rPr lang="en" altLang="ja-JP" sz="2000" dirty="0"/>
              <a:t>Abhijit Guha Roy </a:t>
            </a:r>
            <a:r>
              <a:rPr lang="ja-JP" altLang="en-US" sz="2000"/>
              <a:t>・</a:t>
            </a:r>
            <a:r>
              <a:rPr lang="en-US" altLang="ja-JP" sz="2000" dirty="0"/>
              <a:t> </a:t>
            </a:r>
            <a:r>
              <a:rPr lang="en" altLang="ja-JP" sz="2000" dirty="0"/>
              <a:t>Nassir </a:t>
            </a:r>
            <a:r>
              <a:rPr lang="en" altLang="ja-JP" sz="2000" dirty="0" err="1"/>
              <a:t>Navab</a:t>
            </a:r>
            <a:r>
              <a:rPr lang="en" altLang="ja-JP" sz="2000" dirty="0"/>
              <a:t> </a:t>
            </a:r>
            <a:r>
              <a:rPr lang="ja-JP" altLang="en-US" sz="2000"/>
              <a:t>・</a:t>
            </a:r>
            <a:r>
              <a:rPr lang="en-US" altLang="ja-JP" sz="2000" dirty="0"/>
              <a:t> </a:t>
            </a:r>
            <a:r>
              <a:rPr lang="en" altLang="ja-JP" sz="2000" dirty="0"/>
              <a:t>Christian </a:t>
            </a:r>
            <a:r>
              <a:rPr lang="en" altLang="ja-JP" sz="2000" dirty="0" err="1"/>
              <a:t>Wachinger</a:t>
            </a:r>
            <a:endParaRPr lang="en" altLang="ja-JP" dirty="0"/>
          </a:p>
          <a:p>
            <a:r>
              <a:rPr lang="ja-JP" altLang="en-US"/>
              <a:t>学会</a:t>
            </a:r>
            <a:br>
              <a:rPr lang="en-US" altLang="ja-JP" dirty="0"/>
            </a:br>
            <a:r>
              <a:rPr lang="en" altLang="ja-JP" sz="2000" u="sng" dirty="0"/>
              <a:t>MICCAI 2018</a:t>
            </a:r>
            <a:br>
              <a:rPr lang="en" altLang="ja-JP" sz="2000" dirty="0"/>
            </a:br>
            <a:r>
              <a:rPr lang="en" altLang="ja-JP" sz="2000" dirty="0"/>
              <a:t>Medical Image Computing and Computer Assisted Intervention </a:t>
            </a:r>
            <a:r>
              <a:rPr lang="ja-JP" altLang="en-US" sz="2000"/>
              <a:t>の略で</a:t>
            </a:r>
            <a:r>
              <a:rPr lang="en-US" altLang="ja-JP" sz="2000" dirty="0"/>
              <a:t>, </a:t>
            </a:r>
            <a:r>
              <a:rPr lang="ja-JP" altLang="en-US" sz="2000"/>
              <a:t>医用画像処理や医用ロボットによる治療支援を取り扱う世界トップレベルの学会</a:t>
            </a:r>
            <a:endParaRPr lang="en" altLang="ja-JP" sz="2000" dirty="0"/>
          </a:p>
          <a:p>
            <a:endParaRPr lang="en" altLang="ja-JP" sz="2000" dirty="0"/>
          </a:p>
          <a:p>
            <a:endParaRPr kumimoji="1" lang="ja-JP" altLang="en-US"/>
          </a:p>
        </p:txBody>
      </p:sp>
      <p:sp>
        <p:nvSpPr>
          <p:cNvPr id="4" name="スライド番号プレースホルダー 3">
            <a:extLst>
              <a:ext uri="{FF2B5EF4-FFF2-40B4-BE49-F238E27FC236}">
                <a16:creationId xmlns:a16="http://schemas.microsoft.com/office/drawing/2014/main" id="{BD756563-600E-9A41-834D-818565163431}"/>
              </a:ext>
            </a:extLst>
          </p:cNvPr>
          <p:cNvSpPr>
            <a:spLocks noGrp="1"/>
          </p:cNvSpPr>
          <p:nvPr>
            <p:ph type="sldNum" sz="quarter" idx="12"/>
          </p:nvPr>
        </p:nvSpPr>
        <p:spPr/>
        <p:txBody>
          <a:bodyPr/>
          <a:lstStyle/>
          <a:p>
            <a:fld id="{B507E409-7883-884F-BD0B-CC69621F4CB6}" type="slidenum">
              <a:rPr lang="ja-JP" altLang="en-US" smtClean="0"/>
              <a:pPr/>
              <a:t>1</a:t>
            </a:fld>
            <a:endParaRPr lang="ja-JP" altLang="en-US"/>
          </a:p>
        </p:txBody>
      </p:sp>
      <p:sp>
        <p:nvSpPr>
          <p:cNvPr id="7" name="右矢印 6">
            <a:extLst>
              <a:ext uri="{FF2B5EF4-FFF2-40B4-BE49-F238E27FC236}">
                <a16:creationId xmlns:a16="http://schemas.microsoft.com/office/drawing/2014/main" id="{99F72170-EE02-8B48-AE2E-F250E0AB5CDD}"/>
              </a:ext>
            </a:extLst>
          </p:cNvPr>
          <p:cNvSpPr/>
          <p:nvPr/>
        </p:nvSpPr>
        <p:spPr>
          <a:xfrm>
            <a:off x="965200" y="2722880"/>
            <a:ext cx="426720" cy="203200"/>
          </a:xfrm>
          <a:prstGeom prst="rightArrow">
            <a:avLst>
              <a:gd name="adj1" fmla="val 50000"/>
              <a:gd name="adj2" fmla="val 1017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2AD4BB8-FF6E-6E4A-8D4F-9EEEF967B7E4}"/>
              </a:ext>
            </a:extLst>
          </p:cNvPr>
          <p:cNvSpPr txBox="1"/>
          <p:nvPr/>
        </p:nvSpPr>
        <p:spPr>
          <a:xfrm>
            <a:off x="1391920" y="2470537"/>
            <a:ext cx="5314275" cy="707886"/>
          </a:xfrm>
          <a:prstGeom prst="rect">
            <a:avLst/>
          </a:prstGeom>
          <a:noFill/>
        </p:spPr>
        <p:txBody>
          <a:bodyPr wrap="none" rtlCol="0">
            <a:spAutoFit/>
          </a:bodyPr>
          <a:lstStyle/>
          <a:p>
            <a:r>
              <a:rPr lang="ja-JP" altLang="en-US" sz="2000">
                <a:latin typeface="Meiryo UI" panose="020B0604030504040204" pitchFamily="34" charset="-128"/>
                <a:ea typeface="Meiryo UI" panose="020B0604030504040204" pitchFamily="34" charset="-128"/>
              </a:rPr>
              <a:t>完全</a:t>
            </a:r>
            <a:r>
              <a:rPr lang="en-US" altLang="ja-JP" sz="2000" dirty="0">
                <a:latin typeface="Meiryo UI" panose="020B0604030504040204" pitchFamily="34" charset="-128"/>
                <a:ea typeface="Meiryo UI" panose="020B0604030504040204" pitchFamily="34" charset="-128"/>
              </a:rPr>
              <a:t> CNN </a:t>
            </a:r>
            <a:r>
              <a:rPr lang="ja-JP" altLang="en-US" sz="2000">
                <a:latin typeface="Meiryo UI" panose="020B0604030504040204" pitchFamily="34" charset="-128"/>
                <a:ea typeface="Meiryo UI" panose="020B0604030504040204" pitchFamily="34" charset="-128"/>
              </a:rPr>
              <a:t>ネットワークへの空間・チャンネル方向へ</a:t>
            </a:r>
            <a:endParaRPr lang="en-US" altLang="ja-JP" sz="2000" dirty="0">
              <a:latin typeface="Meiryo UI" panose="020B0604030504040204" pitchFamily="34" charset="-128"/>
              <a:ea typeface="Meiryo UI" panose="020B0604030504040204" pitchFamily="34" charset="-128"/>
            </a:endParaRPr>
          </a:p>
          <a:p>
            <a:r>
              <a:rPr lang="en" altLang="ja-JP" sz="2000" dirty="0">
                <a:latin typeface="Meiryo UI" panose="020B0604030504040204" pitchFamily="34" charset="-128"/>
                <a:ea typeface="Meiryo UI" panose="020B0604030504040204" pitchFamily="34" charset="-128"/>
              </a:rPr>
              <a:t>Squeeze &amp; Excitation </a:t>
            </a:r>
            <a:r>
              <a:rPr lang="ja-JP" altLang="en-US" sz="2000">
                <a:latin typeface="Meiryo UI" panose="020B0604030504040204" pitchFamily="34" charset="-128"/>
                <a:ea typeface="Meiryo UI" panose="020B0604030504040204" pitchFamily="34" charset="-128"/>
              </a:rPr>
              <a:t>の同時適用</a:t>
            </a:r>
            <a:endParaRPr kumimoji="1" lang="ja-JP" altLang="en-US" sz="200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589631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630474-1DC4-8F47-AB4B-945CB74E2287}"/>
              </a:ext>
            </a:extLst>
          </p:cNvPr>
          <p:cNvSpPr>
            <a:spLocks noGrp="1"/>
          </p:cNvSpPr>
          <p:nvPr>
            <p:ph type="title"/>
          </p:nvPr>
        </p:nvSpPr>
        <p:spPr>
          <a:xfrm>
            <a:off x="628650" y="0"/>
            <a:ext cx="7886700" cy="1325563"/>
          </a:xfrm>
        </p:spPr>
        <p:txBody>
          <a:bodyPr>
            <a:normAutofit/>
          </a:bodyPr>
          <a:lstStyle/>
          <a:p>
            <a:r>
              <a:rPr lang="en-US" altLang="ja-JP" sz="2800" dirty="0"/>
              <a:t>Experiment and Results</a:t>
            </a:r>
            <a:br>
              <a:rPr lang="en-US" altLang="ja-JP" sz="2800" dirty="0"/>
            </a:br>
            <a:r>
              <a:rPr lang="en-US" altLang="ja-JP" sz="2800" dirty="0"/>
              <a:t>Conclusion</a:t>
            </a:r>
            <a:br>
              <a:rPr lang="en-US" altLang="ja-JP" sz="2800" dirty="0"/>
            </a:br>
            <a:endParaRPr kumimoji="1" lang="ja-JP" altLang="en-US" sz="2800"/>
          </a:p>
        </p:txBody>
      </p:sp>
      <p:pic>
        <p:nvPicPr>
          <p:cNvPr id="6" name="コンテンツ プレースホルダー 5">
            <a:extLst>
              <a:ext uri="{FF2B5EF4-FFF2-40B4-BE49-F238E27FC236}">
                <a16:creationId xmlns:a16="http://schemas.microsoft.com/office/drawing/2014/main" id="{DF2D90E8-275F-6C47-A1D6-3D2F9E55D83C}"/>
              </a:ext>
            </a:extLst>
          </p:cNvPr>
          <p:cNvPicPr>
            <a:picLocks noGrp="1" noChangeAspect="1"/>
          </p:cNvPicPr>
          <p:nvPr>
            <p:ph idx="1"/>
          </p:nvPr>
        </p:nvPicPr>
        <p:blipFill rotWithShape="1">
          <a:blip r:embed="rId2"/>
          <a:srcRect l="19450" t="15188" r="32726" b="18572"/>
          <a:stretch/>
        </p:blipFill>
        <p:spPr>
          <a:xfrm>
            <a:off x="1292230" y="1043052"/>
            <a:ext cx="6559540" cy="5678424"/>
          </a:xfrm>
        </p:spPr>
      </p:pic>
      <p:sp>
        <p:nvSpPr>
          <p:cNvPr id="4" name="スライド番号プレースホルダー 3">
            <a:extLst>
              <a:ext uri="{FF2B5EF4-FFF2-40B4-BE49-F238E27FC236}">
                <a16:creationId xmlns:a16="http://schemas.microsoft.com/office/drawing/2014/main" id="{FE3D2C01-5048-0042-9FD5-3DE950340BDD}"/>
              </a:ext>
            </a:extLst>
          </p:cNvPr>
          <p:cNvSpPr>
            <a:spLocks noGrp="1"/>
          </p:cNvSpPr>
          <p:nvPr>
            <p:ph type="sldNum" sz="quarter" idx="12"/>
          </p:nvPr>
        </p:nvSpPr>
        <p:spPr/>
        <p:txBody>
          <a:bodyPr/>
          <a:lstStyle/>
          <a:p>
            <a:fld id="{B507E409-7883-884F-BD0B-CC69621F4CB6}" type="slidenum">
              <a:rPr lang="ja-JP" altLang="en-US" smtClean="0"/>
              <a:pPr/>
              <a:t>19</a:t>
            </a:fld>
            <a:endParaRPr lang="ja-JP" altLang="en-US"/>
          </a:p>
        </p:txBody>
      </p:sp>
    </p:spTree>
    <p:extLst>
      <p:ext uri="{BB962C8B-B14F-4D97-AF65-F5344CB8AC3E}">
        <p14:creationId xmlns:p14="http://schemas.microsoft.com/office/powerpoint/2010/main" val="3379181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7ABF00-BBE2-0F4E-893B-0085726E63B3}"/>
              </a:ext>
            </a:extLst>
          </p:cNvPr>
          <p:cNvSpPr>
            <a:spLocks noGrp="1"/>
          </p:cNvSpPr>
          <p:nvPr>
            <p:ph type="title"/>
          </p:nvPr>
        </p:nvSpPr>
        <p:spPr>
          <a:xfrm>
            <a:off x="628650" y="-158393"/>
            <a:ext cx="7886700" cy="1325563"/>
          </a:xfrm>
        </p:spPr>
        <p:txBody>
          <a:bodyPr/>
          <a:lstStyle/>
          <a:p>
            <a:r>
              <a:rPr kumimoji="1" lang="en-US" altLang="ja-JP" dirty="0"/>
              <a:t>Conclusion</a:t>
            </a:r>
            <a:endParaRPr kumimoji="1" lang="ja-JP" altLang="en-US"/>
          </a:p>
        </p:txBody>
      </p:sp>
      <p:sp>
        <p:nvSpPr>
          <p:cNvPr id="3" name="コンテンツ プレースホルダー 2">
            <a:extLst>
              <a:ext uri="{FF2B5EF4-FFF2-40B4-BE49-F238E27FC236}">
                <a16:creationId xmlns:a16="http://schemas.microsoft.com/office/drawing/2014/main" id="{22324262-8810-B144-9767-E6C321B24797}"/>
              </a:ext>
            </a:extLst>
          </p:cNvPr>
          <p:cNvSpPr>
            <a:spLocks noGrp="1"/>
          </p:cNvSpPr>
          <p:nvPr>
            <p:ph idx="1"/>
          </p:nvPr>
        </p:nvSpPr>
        <p:spPr/>
        <p:txBody>
          <a:bodyPr>
            <a:normAutofit/>
          </a:bodyPr>
          <a:lstStyle/>
          <a:p>
            <a:r>
              <a:rPr kumimoji="1" lang="ja-JP" altLang="en-US" sz="2000"/>
              <a:t>チャンネル方向に特徴量を強調する</a:t>
            </a:r>
            <a:r>
              <a:rPr kumimoji="1" lang="en-US" altLang="ja-JP" sz="2000" dirty="0"/>
              <a:t> </a:t>
            </a:r>
            <a:r>
              <a:rPr lang="en-US" altLang="ja-JP" sz="2000" dirty="0" err="1"/>
              <a:t>c</a:t>
            </a:r>
            <a:r>
              <a:rPr kumimoji="1" lang="en-US" altLang="ja-JP" sz="2000" dirty="0" err="1"/>
              <a:t>SE</a:t>
            </a:r>
            <a:r>
              <a:rPr kumimoji="1" lang="en-US" altLang="ja-JP" sz="2000" dirty="0"/>
              <a:t> </a:t>
            </a:r>
            <a:r>
              <a:rPr kumimoji="1" lang="ja-JP" altLang="en-US" sz="2000"/>
              <a:t>と</a:t>
            </a:r>
            <a:r>
              <a:rPr kumimoji="1" lang="en-US" altLang="ja-JP" sz="2000" dirty="0"/>
              <a:t>, </a:t>
            </a:r>
            <a:r>
              <a:rPr kumimoji="1" lang="ja-JP" altLang="en-US" sz="2000"/>
              <a:t>空間方向に特徴量を強調する</a:t>
            </a:r>
            <a:r>
              <a:rPr kumimoji="1" lang="en-US" altLang="ja-JP" sz="2000" dirty="0"/>
              <a:t> </a:t>
            </a:r>
            <a:r>
              <a:rPr lang="en-US" altLang="ja-JP" sz="2000" dirty="0" err="1"/>
              <a:t>s</a:t>
            </a:r>
            <a:r>
              <a:rPr kumimoji="1" lang="en-US" altLang="ja-JP" sz="2000" dirty="0" err="1"/>
              <a:t>SE</a:t>
            </a:r>
            <a:r>
              <a:rPr kumimoji="1" lang="en-US" altLang="ja-JP" sz="2000" dirty="0"/>
              <a:t> </a:t>
            </a:r>
            <a:r>
              <a:rPr kumimoji="1" lang="ja-JP" altLang="en-US" sz="2000"/>
              <a:t>を組み合わせた</a:t>
            </a:r>
            <a:r>
              <a:rPr kumimoji="1" lang="en-US" altLang="ja-JP" sz="2000" dirty="0"/>
              <a:t> </a:t>
            </a:r>
            <a:r>
              <a:rPr lang="en-US" altLang="ja-JP" sz="2000" dirty="0" err="1"/>
              <a:t>scSE</a:t>
            </a:r>
            <a:r>
              <a:rPr lang="en-US" altLang="ja-JP" sz="2000" dirty="0"/>
              <a:t> </a:t>
            </a:r>
            <a:r>
              <a:rPr lang="ja-JP" altLang="en-US" sz="2000"/>
              <a:t>を提案した</a:t>
            </a:r>
            <a:endParaRPr lang="en-US" altLang="ja-JP" sz="2000" dirty="0"/>
          </a:p>
          <a:p>
            <a:r>
              <a:rPr kumimoji="1" lang="en-US" altLang="ja-JP" sz="2000" dirty="0"/>
              <a:t>Image Segmentation </a:t>
            </a:r>
            <a:r>
              <a:rPr lang="ja-JP" altLang="en-US" sz="2000"/>
              <a:t>を行う</a:t>
            </a:r>
            <a:r>
              <a:rPr lang="en-US" altLang="ja-JP" sz="2000" dirty="0"/>
              <a:t> FCN </a:t>
            </a:r>
            <a:r>
              <a:rPr lang="ja-JP" altLang="en-US" sz="2000"/>
              <a:t>に</a:t>
            </a:r>
            <a:r>
              <a:rPr lang="en-US" altLang="ja-JP" sz="2000" dirty="0"/>
              <a:t> </a:t>
            </a:r>
            <a:r>
              <a:rPr lang="en-US" altLang="ja-JP" sz="2000" dirty="0" err="1"/>
              <a:t>scSE</a:t>
            </a:r>
            <a:r>
              <a:rPr lang="en-US" altLang="ja-JP" sz="2000" dirty="0"/>
              <a:t> </a:t>
            </a:r>
            <a:r>
              <a:rPr lang="ja-JP" altLang="en-US" sz="2000"/>
              <a:t>を適用することで</a:t>
            </a:r>
            <a:r>
              <a:rPr lang="en-US" altLang="ja-JP" sz="2000" dirty="0"/>
              <a:t>, </a:t>
            </a:r>
            <a:r>
              <a:rPr lang="ja-JP" altLang="en-US" sz="2000"/>
              <a:t>計算量をほとんど増やさずに性能を向上することができた</a:t>
            </a:r>
            <a:endParaRPr kumimoji="1" lang="en-US" altLang="ja-JP" sz="2000" dirty="0"/>
          </a:p>
        </p:txBody>
      </p:sp>
      <p:sp>
        <p:nvSpPr>
          <p:cNvPr id="4" name="スライド番号プレースホルダー 3">
            <a:extLst>
              <a:ext uri="{FF2B5EF4-FFF2-40B4-BE49-F238E27FC236}">
                <a16:creationId xmlns:a16="http://schemas.microsoft.com/office/drawing/2014/main" id="{72766508-577A-954A-8020-80EB4B76154A}"/>
              </a:ext>
            </a:extLst>
          </p:cNvPr>
          <p:cNvSpPr>
            <a:spLocks noGrp="1"/>
          </p:cNvSpPr>
          <p:nvPr>
            <p:ph type="sldNum" sz="quarter" idx="12"/>
          </p:nvPr>
        </p:nvSpPr>
        <p:spPr/>
        <p:txBody>
          <a:bodyPr/>
          <a:lstStyle/>
          <a:p>
            <a:fld id="{B507E409-7883-884F-BD0B-CC69621F4CB6}" type="slidenum">
              <a:rPr lang="ja-JP" altLang="en-US" smtClean="0"/>
              <a:pPr/>
              <a:t>20</a:t>
            </a:fld>
            <a:endParaRPr lang="ja-JP" altLang="en-US"/>
          </a:p>
        </p:txBody>
      </p:sp>
      <p:pic>
        <p:nvPicPr>
          <p:cNvPr id="5" name="図 4">
            <a:extLst>
              <a:ext uri="{FF2B5EF4-FFF2-40B4-BE49-F238E27FC236}">
                <a16:creationId xmlns:a16="http://schemas.microsoft.com/office/drawing/2014/main" id="{7740F833-D717-FE45-84DF-35F02B55ECB0}"/>
              </a:ext>
            </a:extLst>
          </p:cNvPr>
          <p:cNvPicPr>
            <a:picLocks noChangeAspect="1"/>
          </p:cNvPicPr>
          <p:nvPr/>
        </p:nvPicPr>
        <p:blipFill>
          <a:blip r:embed="rId2"/>
          <a:stretch>
            <a:fillRect/>
          </a:stretch>
        </p:blipFill>
        <p:spPr>
          <a:xfrm>
            <a:off x="1005840" y="2799716"/>
            <a:ext cx="7132320" cy="3921760"/>
          </a:xfrm>
          <a:prstGeom prst="rect">
            <a:avLst/>
          </a:prstGeom>
        </p:spPr>
      </p:pic>
    </p:spTree>
    <p:extLst>
      <p:ext uri="{BB962C8B-B14F-4D97-AF65-F5344CB8AC3E}">
        <p14:creationId xmlns:p14="http://schemas.microsoft.com/office/powerpoint/2010/main" val="582686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AB62A7-B26C-9C48-8404-0C837A6D6028}"/>
              </a:ext>
            </a:extLst>
          </p:cNvPr>
          <p:cNvSpPr>
            <a:spLocks noGrp="1"/>
          </p:cNvSpPr>
          <p:nvPr>
            <p:ph type="title"/>
          </p:nvPr>
        </p:nvSpPr>
        <p:spPr>
          <a:xfrm>
            <a:off x="618490" y="-158393"/>
            <a:ext cx="7886700" cy="1325563"/>
          </a:xfrm>
        </p:spPr>
        <p:txBody>
          <a:bodyPr/>
          <a:lstStyle/>
          <a:p>
            <a:r>
              <a:rPr lang="en-US" altLang="ja-JP" dirty="0"/>
              <a:t>Agenda</a:t>
            </a:r>
            <a:endParaRPr kumimoji="1" lang="ja-JP" altLang="en-US"/>
          </a:p>
        </p:txBody>
      </p:sp>
      <p:sp>
        <p:nvSpPr>
          <p:cNvPr id="3" name="コンテンツ プレースホルダー 2">
            <a:extLst>
              <a:ext uri="{FF2B5EF4-FFF2-40B4-BE49-F238E27FC236}">
                <a16:creationId xmlns:a16="http://schemas.microsoft.com/office/drawing/2014/main" id="{BB280560-EE74-874C-84B4-1EBED2845523}"/>
              </a:ext>
            </a:extLst>
          </p:cNvPr>
          <p:cNvSpPr>
            <a:spLocks noGrp="1"/>
          </p:cNvSpPr>
          <p:nvPr>
            <p:ph idx="1"/>
          </p:nvPr>
        </p:nvSpPr>
        <p:spPr>
          <a:xfrm>
            <a:off x="618490" y="1446451"/>
            <a:ext cx="7886700" cy="4351338"/>
          </a:xfrm>
        </p:spPr>
        <p:txBody>
          <a:bodyPr>
            <a:normAutofit/>
          </a:bodyPr>
          <a:lstStyle/>
          <a:p>
            <a:pPr>
              <a:buFont typeface="Wingdings" pitchFamily="2" charset="2"/>
              <a:buChar char="Ø"/>
            </a:pPr>
            <a:r>
              <a:rPr lang="en" altLang="ja-JP" dirty="0"/>
              <a:t>Overview</a:t>
            </a:r>
          </a:p>
          <a:p>
            <a:pPr>
              <a:buFont typeface="Wingdings" pitchFamily="2" charset="2"/>
              <a:buChar char="Ø"/>
            </a:pPr>
            <a:r>
              <a:rPr lang="en" altLang="ja-JP" dirty="0"/>
              <a:t>Fully Convolutional Networks</a:t>
            </a:r>
            <a:endParaRPr kumimoji="1" lang="en-US" altLang="ja-JP" dirty="0"/>
          </a:p>
          <a:p>
            <a:pPr>
              <a:buFont typeface="Wingdings" pitchFamily="2" charset="2"/>
              <a:buChar char="Ø"/>
            </a:pPr>
            <a:r>
              <a:rPr lang="en" altLang="ja-JP" dirty="0"/>
              <a:t>Spatial Squeeze and Channel Excitation Block (</a:t>
            </a:r>
            <a:r>
              <a:rPr lang="en" altLang="ja-JP" dirty="0" err="1"/>
              <a:t>cSE</a:t>
            </a:r>
            <a:r>
              <a:rPr lang="en" altLang="ja-JP" dirty="0"/>
              <a:t>) </a:t>
            </a:r>
            <a:endParaRPr kumimoji="1" lang="en-US" altLang="ja-JP" dirty="0"/>
          </a:p>
          <a:p>
            <a:pPr>
              <a:buFont typeface="Wingdings" pitchFamily="2" charset="2"/>
              <a:buChar char="Ø"/>
            </a:pPr>
            <a:r>
              <a:rPr lang="en" altLang="ja-JP" dirty="0"/>
              <a:t>Channel Squeeze and Spatial Excitation Block (</a:t>
            </a:r>
            <a:r>
              <a:rPr lang="en" altLang="ja-JP" dirty="0" err="1"/>
              <a:t>sSE</a:t>
            </a:r>
            <a:r>
              <a:rPr lang="en" altLang="ja-JP" dirty="0"/>
              <a:t>) </a:t>
            </a:r>
            <a:endParaRPr lang="en-US" altLang="ja-JP" dirty="0"/>
          </a:p>
          <a:p>
            <a:pPr>
              <a:buFont typeface="Wingdings" pitchFamily="2" charset="2"/>
              <a:buChar char="Ø"/>
            </a:pPr>
            <a:r>
              <a:rPr kumimoji="1" lang="en-US" altLang="ja-JP" dirty="0" err="1"/>
              <a:t>scSE</a:t>
            </a:r>
            <a:endParaRPr kumimoji="1" lang="en-US" altLang="ja-JP" dirty="0"/>
          </a:p>
          <a:p>
            <a:pPr>
              <a:buFont typeface="Wingdings" pitchFamily="2" charset="2"/>
              <a:buChar char="Ø"/>
            </a:pPr>
            <a:r>
              <a:rPr lang="en-US" altLang="ja-JP" dirty="0"/>
              <a:t>E</a:t>
            </a:r>
            <a:r>
              <a:rPr kumimoji="1" lang="en-US" altLang="ja-JP" dirty="0"/>
              <a:t>xperiment and Results</a:t>
            </a:r>
          </a:p>
          <a:p>
            <a:pPr>
              <a:buFont typeface="Wingdings" pitchFamily="2" charset="2"/>
              <a:buChar char="Ø"/>
            </a:pPr>
            <a:r>
              <a:rPr lang="en-US" altLang="ja-JP" dirty="0"/>
              <a:t>Conclusion</a:t>
            </a:r>
            <a:endParaRPr kumimoji="1" lang="en-US" altLang="ja-JP" dirty="0"/>
          </a:p>
          <a:p>
            <a:pPr>
              <a:buFont typeface="Wingdings" pitchFamily="2" charset="2"/>
              <a:buChar char="Ø"/>
            </a:pPr>
            <a:endParaRPr kumimoji="1" lang="ja-JP" altLang="en-US"/>
          </a:p>
        </p:txBody>
      </p:sp>
      <p:sp>
        <p:nvSpPr>
          <p:cNvPr id="6" name="スライド番号プレースホルダー 5">
            <a:extLst>
              <a:ext uri="{FF2B5EF4-FFF2-40B4-BE49-F238E27FC236}">
                <a16:creationId xmlns:a16="http://schemas.microsoft.com/office/drawing/2014/main" id="{514F2329-6DAA-5C47-A277-E6DF5D4E4452}"/>
              </a:ext>
            </a:extLst>
          </p:cNvPr>
          <p:cNvSpPr>
            <a:spLocks noGrp="1"/>
          </p:cNvSpPr>
          <p:nvPr>
            <p:ph type="sldNum" sz="quarter" idx="12"/>
          </p:nvPr>
        </p:nvSpPr>
        <p:spPr/>
        <p:txBody>
          <a:bodyPr/>
          <a:lstStyle/>
          <a:p>
            <a:fld id="{B507E409-7883-884F-BD0B-CC69621F4CB6}" type="slidenum">
              <a:rPr lang="ja-JP" altLang="en-US" smtClean="0"/>
              <a:pPr/>
              <a:t>2</a:t>
            </a:fld>
            <a:endParaRPr lang="ja-JP" altLang="en-US"/>
          </a:p>
        </p:txBody>
      </p:sp>
    </p:spTree>
    <p:extLst>
      <p:ext uri="{BB962C8B-B14F-4D97-AF65-F5344CB8AC3E}">
        <p14:creationId xmlns:p14="http://schemas.microsoft.com/office/powerpoint/2010/main" val="458792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AB62A7-B26C-9C48-8404-0C837A6D6028}"/>
              </a:ext>
            </a:extLst>
          </p:cNvPr>
          <p:cNvSpPr>
            <a:spLocks noGrp="1"/>
          </p:cNvSpPr>
          <p:nvPr>
            <p:ph type="title"/>
          </p:nvPr>
        </p:nvSpPr>
        <p:spPr>
          <a:xfrm>
            <a:off x="618490" y="-158393"/>
            <a:ext cx="7886700" cy="1325563"/>
          </a:xfrm>
        </p:spPr>
        <p:txBody>
          <a:bodyPr/>
          <a:lstStyle/>
          <a:p>
            <a:r>
              <a:rPr lang="en-US" altLang="ja-JP" dirty="0"/>
              <a:t>Agenda</a:t>
            </a:r>
            <a:endParaRPr kumimoji="1" lang="ja-JP" altLang="en-US"/>
          </a:p>
        </p:txBody>
      </p:sp>
      <p:sp>
        <p:nvSpPr>
          <p:cNvPr id="3" name="コンテンツ プレースホルダー 2">
            <a:extLst>
              <a:ext uri="{FF2B5EF4-FFF2-40B4-BE49-F238E27FC236}">
                <a16:creationId xmlns:a16="http://schemas.microsoft.com/office/drawing/2014/main" id="{BB280560-EE74-874C-84B4-1EBED2845523}"/>
              </a:ext>
            </a:extLst>
          </p:cNvPr>
          <p:cNvSpPr>
            <a:spLocks noGrp="1"/>
          </p:cNvSpPr>
          <p:nvPr>
            <p:ph idx="1"/>
          </p:nvPr>
        </p:nvSpPr>
        <p:spPr>
          <a:xfrm>
            <a:off x="618490" y="1446451"/>
            <a:ext cx="7886700" cy="4351338"/>
          </a:xfrm>
        </p:spPr>
        <p:txBody>
          <a:bodyPr>
            <a:normAutofit/>
          </a:bodyPr>
          <a:lstStyle/>
          <a:p>
            <a:pPr>
              <a:buFont typeface="Wingdings" pitchFamily="2" charset="2"/>
              <a:buChar char="Ø"/>
            </a:pPr>
            <a:r>
              <a:rPr lang="en" altLang="ja-JP" dirty="0"/>
              <a:t>Overview</a:t>
            </a:r>
          </a:p>
          <a:p>
            <a:pPr>
              <a:buFont typeface="Wingdings" pitchFamily="2" charset="2"/>
              <a:buChar char="Ø"/>
            </a:pPr>
            <a:r>
              <a:rPr lang="en" altLang="ja-JP" dirty="0"/>
              <a:t>Fully Convolutional Networks</a:t>
            </a:r>
            <a:endParaRPr kumimoji="1" lang="en-US" altLang="ja-JP" dirty="0"/>
          </a:p>
          <a:p>
            <a:pPr>
              <a:buFont typeface="Wingdings" pitchFamily="2" charset="2"/>
              <a:buChar char="Ø"/>
            </a:pPr>
            <a:r>
              <a:rPr lang="en" altLang="ja-JP" dirty="0"/>
              <a:t>Spatial Squeeze and Channel Excitation Block (</a:t>
            </a:r>
            <a:r>
              <a:rPr lang="en" altLang="ja-JP" dirty="0" err="1"/>
              <a:t>cSE</a:t>
            </a:r>
            <a:r>
              <a:rPr lang="en" altLang="ja-JP" dirty="0"/>
              <a:t>) </a:t>
            </a:r>
            <a:endParaRPr kumimoji="1" lang="en-US" altLang="ja-JP" dirty="0"/>
          </a:p>
          <a:p>
            <a:pPr>
              <a:buFont typeface="Wingdings" pitchFamily="2" charset="2"/>
              <a:buChar char="Ø"/>
            </a:pPr>
            <a:r>
              <a:rPr lang="en" altLang="ja-JP" dirty="0"/>
              <a:t>Channel Squeeze and Spatial Excitation Block (</a:t>
            </a:r>
            <a:r>
              <a:rPr lang="en" altLang="ja-JP" dirty="0" err="1"/>
              <a:t>sSE</a:t>
            </a:r>
            <a:r>
              <a:rPr lang="en" altLang="ja-JP" dirty="0"/>
              <a:t>) </a:t>
            </a:r>
            <a:endParaRPr lang="en-US" altLang="ja-JP" dirty="0"/>
          </a:p>
          <a:p>
            <a:pPr>
              <a:buFont typeface="Wingdings" pitchFamily="2" charset="2"/>
              <a:buChar char="Ø"/>
            </a:pPr>
            <a:r>
              <a:rPr kumimoji="1" lang="en-US" altLang="ja-JP" dirty="0" err="1"/>
              <a:t>scSE</a:t>
            </a:r>
            <a:endParaRPr kumimoji="1" lang="en-US" altLang="ja-JP" dirty="0"/>
          </a:p>
          <a:p>
            <a:pPr>
              <a:buFont typeface="Wingdings" pitchFamily="2" charset="2"/>
              <a:buChar char="Ø"/>
            </a:pPr>
            <a:r>
              <a:rPr lang="en-US" altLang="ja-JP" dirty="0"/>
              <a:t>E</a:t>
            </a:r>
            <a:r>
              <a:rPr kumimoji="1" lang="en-US" altLang="ja-JP" dirty="0"/>
              <a:t>xperiment and Results</a:t>
            </a:r>
          </a:p>
          <a:p>
            <a:pPr>
              <a:buFont typeface="Wingdings" pitchFamily="2" charset="2"/>
              <a:buChar char="Ø"/>
            </a:pPr>
            <a:r>
              <a:rPr lang="en-US" altLang="ja-JP" dirty="0"/>
              <a:t>Conclusion</a:t>
            </a:r>
            <a:endParaRPr kumimoji="1" lang="en-US" altLang="ja-JP" dirty="0"/>
          </a:p>
          <a:p>
            <a:pPr>
              <a:buFont typeface="Wingdings" pitchFamily="2" charset="2"/>
              <a:buChar char="Ø"/>
            </a:pPr>
            <a:endParaRPr kumimoji="1" lang="ja-JP" altLang="en-US"/>
          </a:p>
        </p:txBody>
      </p:sp>
      <p:sp>
        <p:nvSpPr>
          <p:cNvPr id="6" name="スライド番号プレースホルダー 5">
            <a:extLst>
              <a:ext uri="{FF2B5EF4-FFF2-40B4-BE49-F238E27FC236}">
                <a16:creationId xmlns:a16="http://schemas.microsoft.com/office/drawing/2014/main" id="{514F2329-6DAA-5C47-A277-E6DF5D4E4452}"/>
              </a:ext>
            </a:extLst>
          </p:cNvPr>
          <p:cNvSpPr>
            <a:spLocks noGrp="1"/>
          </p:cNvSpPr>
          <p:nvPr>
            <p:ph type="sldNum" sz="quarter" idx="12"/>
          </p:nvPr>
        </p:nvSpPr>
        <p:spPr/>
        <p:txBody>
          <a:bodyPr/>
          <a:lstStyle/>
          <a:p>
            <a:fld id="{B507E409-7883-884F-BD0B-CC69621F4CB6}" type="slidenum">
              <a:rPr lang="ja-JP" altLang="en-US" smtClean="0"/>
              <a:pPr/>
              <a:t>3</a:t>
            </a:fld>
            <a:endParaRPr lang="ja-JP" altLang="en-US"/>
          </a:p>
        </p:txBody>
      </p:sp>
      <p:sp>
        <p:nvSpPr>
          <p:cNvPr id="4" name="フレーム 3">
            <a:extLst>
              <a:ext uri="{FF2B5EF4-FFF2-40B4-BE49-F238E27FC236}">
                <a16:creationId xmlns:a16="http://schemas.microsoft.com/office/drawing/2014/main" id="{3B924DFE-37EF-7E43-934B-D3ED45F1D499}"/>
              </a:ext>
            </a:extLst>
          </p:cNvPr>
          <p:cNvSpPr/>
          <p:nvPr/>
        </p:nvSpPr>
        <p:spPr>
          <a:xfrm>
            <a:off x="618490" y="3103922"/>
            <a:ext cx="7184390" cy="1290320"/>
          </a:xfrm>
          <a:prstGeom prst="frame">
            <a:avLst>
              <a:gd name="adj1" fmla="val 480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テキスト ボックス 4">
            <a:extLst>
              <a:ext uri="{FF2B5EF4-FFF2-40B4-BE49-F238E27FC236}">
                <a16:creationId xmlns:a16="http://schemas.microsoft.com/office/drawing/2014/main" id="{6FE8F01D-F126-824B-A871-11755E07E1A9}"/>
              </a:ext>
            </a:extLst>
          </p:cNvPr>
          <p:cNvSpPr txBox="1"/>
          <p:nvPr/>
        </p:nvSpPr>
        <p:spPr>
          <a:xfrm>
            <a:off x="6264989" y="3856048"/>
            <a:ext cx="1107996" cy="461665"/>
          </a:xfrm>
          <a:prstGeom prst="rect">
            <a:avLst/>
          </a:prstGeom>
          <a:noFill/>
        </p:spPr>
        <p:txBody>
          <a:bodyPr wrap="none" rtlCol="0">
            <a:spAutoFit/>
          </a:bodyPr>
          <a:lstStyle/>
          <a:p>
            <a:r>
              <a:rPr kumimoji="1" lang="ja-JP" altLang="en-US" sz="2400">
                <a:latin typeface="Meiryo UI" panose="020B0604030504040204" pitchFamily="34" charset="-128"/>
                <a:ea typeface="Meiryo UI" panose="020B0604030504040204" pitchFamily="34" charset="-128"/>
              </a:rPr>
              <a:t>提案法</a:t>
            </a:r>
          </a:p>
        </p:txBody>
      </p:sp>
    </p:spTree>
    <p:extLst>
      <p:ext uri="{BB962C8B-B14F-4D97-AF65-F5344CB8AC3E}">
        <p14:creationId xmlns:p14="http://schemas.microsoft.com/office/powerpoint/2010/main" val="4116014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ACB11B-0C2B-FC4D-B36D-1A24DB3376F6}"/>
              </a:ext>
            </a:extLst>
          </p:cNvPr>
          <p:cNvSpPr>
            <a:spLocks noGrp="1"/>
          </p:cNvSpPr>
          <p:nvPr>
            <p:ph type="title"/>
          </p:nvPr>
        </p:nvSpPr>
        <p:spPr>
          <a:xfrm>
            <a:off x="628650" y="-158393"/>
            <a:ext cx="7886700" cy="1325563"/>
          </a:xfrm>
        </p:spPr>
        <p:txBody>
          <a:bodyPr/>
          <a:lstStyle/>
          <a:p>
            <a:r>
              <a:rPr kumimoji="1" lang="en-US" altLang="ja-JP" dirty="0"/>
              <a:t>Overview</a:t>
            </a:r>
            <a:endParaRPr kumimoji="1" lang="ja-JP" altLang="en-US"/>
          </a:p>
        </p:txBody>
      </p:sp>
      <p:sp>
        <p:nvSpPr>
          <p:cNvPr id="3" name="コンテンツ プレースホルダー 2">
            <a:extLst>
              <a:ext uri="{FF2B5EF4-FFF2-40B4-BE49-F238E27FC236}">
                <a16:creationId xmlns:a16="http://schemas.microsoft.com/office/drawing/2014/main" id="{D9DF47B9-392F-824E-A499-1B1E19A59421}"/>
              </a:ext>
            </a:extLst>
          </p:cNvPr>
          <p:cNvSpPr>
            <a:spLocks noGrp="1"/>
          </p:cNvSpPr>
          <p:nvPr>
            <p:ph idx="1"/>
          </p:nvPr>
        </p:nvSpPr>
        <p:spPr/>
        <p:txBody>
          <a:bodyPr/>
          <a:lstStyle/>
          <a:p>
            <a:r>
              <a:rPr lang="en" altLang="ja-JP" sz="2000" dirty="0"/>
              <a:t>Fully Convolutional Networks (FCN)</a:t>
            </a:r>
            <a:r>
              <a:rPr lang="ja-JP" altLang="en-US" sz="2000"/>
              <a:t>の性能を向上させる</a:t>
            </a:r>
            <a:r>
              <a:rPr lang="en" altLang="ja-JP" sz="2000" u="sng" dirty="0"/>
              <a:t>Concurrent Spatial and Channel Squeeze &amp; Excitation(</a:t>
            </a:r>
            <a:r>
              <a:rPr lang="en" altLang="ja-JP" sz="2000" b="1" u="sng" dirty="0" err="1"/>
              <a:t>scSE</a:t>
            </a:r>
            <a:r>
              <a:rPr lang="en" altLang="ja-JP" sz="2000" u="sng" dirty="0"/>
              <a:t>)</a:t>
            </a:r>
            <a:r>
              <a:rPr lang="ja-JP" altLang="en-US" sz="2000"/>
              <a:t>というモジュールを提案</a:t>
            </a:r>
            <a:endParaRPr lang="en-US" altLang="ja-JP" sz="2000" dirty="0"/>
          </a:p>
          <a:p>
            <a:r>
              <a:rPr lang="ja-JP" altLang="en-US" sz="2000"/>
              <a:t>既存のモデルに</a:t>
            </a:r>
            <a:r>
              <a:rPr lang="ja-JP" altLang="en-US" sz="2000" b="1"/>
              <a:t>計算量をそこまで増やさず</a:t>
            </a:r>
            <a:r>
              <a:rPr lang="ja-JP" altLang="en-US" sz="2000"/>
              <a:t>に</a:t>
            </a:r>
            <a:r>
              <a:rPr lang="en-US" altLang="ja-JP" sz="2000" dirty="0"/>
              <a:t>, </a:t>
            </a:r>
            <a:r>
              <a:rPr lang="ja-JP" altLang="en-US" sz="2000"/>
              <a:t>組み込むことができ</a:t>
            </a:r>
            <a:r>
              <a:rPr lang="en-US" altLang="ja-JP" sz="2000" dirty="0"/>
              <a:t>, </a:t>
            </a:r>
            <a:r>
              <a:rPr lang="en" altLang="ja-JP" sz="2000" dirty="0"/>
              <a:t>Image Segmentation </a:t>
            </a:r>
            <a:r>
              <a:rPr lang="ja-JP" altLang="en-US" sz="2000"/>
              <a:t>のタスクで性能を向上</a:t>
            </a:r>
          </a:p>
          <a:p>
            <a:endParaRPr kumimoji="1" lang="ja-JP" altLang="en-US"/>
          </a:p>
        </p:txBody>
      </p:sp>
      <p:sp>
        <p:nvSpPr>
          <p:cNvPr id="4" name="スライド番号プレースホルダー 3">
            <a:extLst>
              <a:ext uri="{FF2B5EF4-FFF2-40B4-BE49-F238E27FC236}">
                <a16:creationId xmlns:a16="http://schemas.microsoft.com/office/drawing/2014/main" id="{79088072-8EC5-104C-A569-BDF15A9D251F}"/>
              </a:ext>
            </a:extLst>
          </p:cNvPr>
          <p:cNvSpPr>
            <a:spLocks noGrp="1"/>
          </p:cNvSpPr>
          <p:nvPr>
            <p:ph type="sldNum" sz="quarter" idx="12"/>
          </p:nvPr>
        </p:nvSpPr>
        <p:spPr/>
        <p:txBody>
          <a:bodyPr/>
          <a:lstStyle/>
          <a:p>
            <a:fld id="{B507E409-7883-884F-BD0B-CC69621F4CB6}" type="slidenum">
              <a:rPr lang="ja-JP" altLang="en-US" smtClean="0"/>
              <a:pPr/>
              <a:t>4</a:t>
            </a:fld>
            <a:endParaRPr lang="ja-JP" altLang="en-US"/>
          </a:p>
        </p:txBody>
      </p:sp>
      <p:pic>
        <p:nvPicPr>
          <p:cNvPr id="5" name="図 4">
            <a:extLst>
              <a:ext uri="{FF2B5EF4-FFF2-40B4-BE49-F238E27FC236}">
                <a16:creationId xmlns:a16="http://schemas.microsoft.com/office/drawing/2014/main" id="{D28713B9-B17B-274A-BDE2-71E09FC8736C}"/>
              </a:ext>
            </a:extLst>
          </p:cNvPr>
          <p:cNvPicPr>
            <a:picLocks noChangeAspect="1"/>
          </p:cNvPicPr>
          <p:nvPr/>
        </p:nvPicPr>
        <p:blipFill>
          <a:blip r:embed="rId2"/>
          <a:stretch>
            <a:fillRect/>
          </a:stretch>
        </p:blipFill>
        <p:spPr>
          <a:xfrm>
            <a:off x="1516380" y="3201353"/>
            <a:ext cx="6111240" cy="3337560"/>
          </a:xfrm>
          <a:prstGeom prst="rect">
            <a:avLst/>
          </a:prstGeom>
        </p:spPr>
      </p:pic>
    </p:spTree>
    <p:extLst>
      <p:ext uri="{BB962C8B-B14F-4D97-AF65-F5344CB8AC3E}">
        <p14:creationId xmlns:p14="http://schemas.microsoft.com/office/powerpoint/2010/main" val="2300975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A53C10-F08C-1943-9695-DD7B00D12274}"/>
              </a:ext>
            </a:extLst>
          </p:cNvPr>
          <p:cNvSpPr>
            <a:spLocks noGrp="1"/>
          </p:cNvSpPr>
          <p:nvPr>
            <p:ph type="title"/>
          </p:nvPr>
        </p:nvSpPr>
        <p:spPr>
          <a:xfrm>
            <a:off x="628650" y="-158393"/>
            <a:ext cx="7886700" cy="1325563"/>
          </a:xfrm>
        </p:spPr>
        <p:txBody>
          <a:bodyPr/>
          <a:lstStyle/>
          <a:p>
            <a:r>
              <a:rPr lang="en" altLang="ja-JP" dirty="0"/>
              <a:t>Fully Convolutional Networks</a:t>
            </a:r>
            <a:endParaRPr kumimoji="1" lang="ja-JP" altLang="en-US"/>
          </a:p>
        </p:txBody>
      </p:sp>
      <p:sp>
        <p:nvSpPr>
          <p:cNvPr id="3" name="コンテンツ プレースホルダー 2">
            <a:extLst>
              <a:ext uri="{FF2B5EF4-FFF2-40B4-BE49-F238E27FC236}">
                <a16:creationId xmlns:a16="http://schemas.microsoft.com/office/drawing/2014/main" id="{415C8AB8-0D47-4F46-8393-2DDC577B86F4}"/>
              </a:ext>
            </a:extLst>
          </p:cNvPr>
          <p:cNvSpPr>
            <a:spLocks noGrp="1"/>
          </p:cNvSpPr>
          <p:nvPr>
            <p:ph idx="1"/>
          </p:nvPr>
        </p:nvSpPr>
        <p:spPr/>
        <p:txBody>
          <a:bodyPr/>
          <a:lstStyle/>
          <a:p>
            <a:r>
              <a:rPr lang="en" altLang="ja-JP" dirty="0"/>
              <a:t>FCN </a:t>
            </a:r>
            <a:r>
              <a:rPr lang="ja-JP" altLang="en-US"/>
              <a:t>以前の画像分類等の</a:t>
            </a:r>
            <a:r>
              <a:rPr lang="en-US" altLang="ja-JP" dirty="0"/>
              <a:t> CNN</a:t>
            </a:r>
            <a:br>
              <a:rPr lang="en-US" altLang="ja-JP" dirty="0"/>
            </a:br>
            <a:br>
              <a:rPr lang="en" altLang="ja-JP" dirty="0"/>
            </a:br>
            <a:r>
              <a:rPr lang="ja-JP" altLang="en-US" sz="2000"/>
              <a:t>畳み込み・プーリング層の後</a:t>
            </a:r>
            <a:r>
              <a:rPr lang="en-US" altLang="ja-JP" sz="2000" dirty="0"/>
              <a:t>, </a:t>
            </a:r>
            <a:r>
              <a:rPr lang="ja-JP" altLang="en-US" sz="2000"/>
              <a:t>全結合層が続き</a:t>
            </a:r>
            <a:r>
              <a:rPr lang="en-US" altLang="ja-JP" sz="2000" dirty="0"/>
              <a:t>, </a:t>
            </a:r>
            <a:r>
              <a:rPr lang="ja-JP" altLang="en-US" sz="2000"/>
              <a:t>最終層では分類クラス数のユニットでクラス確率を予測</a:t>
            </a:r>
            <a:endParaRPr lang="en-US" altLang="ja-JP" sz="2000" dirty="0"/>
          </a:p>
        </p:txBody>
      </p:sp>
      <p:sp>
        <p:nvSpPr>
          <p:cNvPr id="4" name="スライド番号プレースホルダー 3">
            <a:extLst>
              <a:ext uri="{FF2B5EF4-FFF2-40B4-BE49-F238E27FC236}">
                <a16:creationId xmlns:a16="http://schemas.microsoft.com/office/drawing/2014/main" id="{F1F4BED1-CB74-8940-95B5-68EFE230E4D8}"/>
              </a:ext>
            </a:extLst>
          </p:cNvPr>
          <p:cNvSpPr>
            <a:spLocks noGrp="1"/>
          </p:cNvSpPr>
          <p:nvPr>
            <p:ph type="sldNum" sz="quarter" idx="12"/>
          </p:nvPr>
        </p:nvSpPr>
        <p:spPr/>
        <p:txBody>
          <a:bodyPr/>
          <a:lstStyle/>
          <a:p>
            <a:fld id="{B507E409-7883-884F-BD0B-CC69621F4CB6}" type="slidenum">
              <a:rPr lang="ja-JP" altLang="en-US" smtClean="0"/>
              <a:pPr/>
              <a:t>5</a:t>
            </a:fld>
            <a:endParaRPr lang="ja-JP" altLang="en-US"/>
          </a:p>
        </p:txBody>
      </p:sp>
      <p:pic>
        <p:nvPicPr>
          <p:cNvPr id="7" name="図 6">
            <a:extLst>
              <a:ext uri="{FF2B5EF4-FFF2-40B4-BE49-F238E27FC236}">
                <a16:creationId xmlns:a16="http://schemas.microsoft.com/office/drawing/2014/main" id="{A95BF19D-4C05-5849-A4D3-9C9290DEA336}"/>
              </a:ext>
            </a:extLst>
          </p:cNvPr>
          <p:cNvPicPr>
            <a:picLocks noChangeAspect="1"/>
          </p:cNvPicPr>
          <p:nvPr/>
        </p:nvPicPr>
        <p:blipFill>
          <a:blip r:embed="rId2"/>
          <a:stretch>
            <a:fillRect/>
          </a:stretch>
        </p:blipFill>
        <p:spPr>
          <a:xfrm>
            <a:off x="1425575" y="3098801"/>
            <a:ext cx="6292850" cy="3257550"/>
          </a:xfrm>
          <a:prstGeom prst="rect">
            <a:avLst/>
          </a:prstGeom>
        </p:spPr>
      </p:pic>
    </p:spTree>
    <p:extLst>
      <p:ext uri="{BB962C8B-B14F-4D97-AF65-F5344CB8AC3E}">
        <p14:creationId xmlns:p14="http://schemas.microsoft.com/office/powerpoint/2010/main" val="1402025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6B9A0D-EED9-4445-9ED0-3FA9BAABC1CB}"/>
              </a:ext>
            </a:extLst>
          </p:cNvPr>
          <p:cNvSpPr>
            <a:spLocks noGrp="1"/>
          </p:cNvSpPr>
          <p:nvPr>
            <p:ph type="title"/>
          </p:nvPr>
        </p:nvSpPr>
        <p:spPr>
          <a:xfrm>
            <a:off x="628650" y="-158393"/>
            <a:ext cx="7886700" cy="1325563"/>
          </a:xfrm>
        </p:spPr>
        <p:txBody>
          <a:bodyPr/>
          <a:lstStyle/>
          <a:p>
            <a:r>
              <a:rPr lang="en" altLang="ja-JP" dirty="0"/>
              <a:t>Fully Convolutional Networks</a:t>
            </a:r>
            <a:endParaRPr kumimoji="1" lang="ja-JP" altLang="en-US"/>
          </a:p>
        </p:txBody>
      </p:sp>
      <p:sp>
        <p:nvSpPr>
          <p:cNvPr id="3" name="コンテンツ プレースホルダー 2">
            <a:extLst>
              <a:ext uri="{FF2B5EF4-FFF2-40B4-BE49-F238E27FC236}">
                <a16:creationId xmlns:a16="http://schemas.microsoft.com/office/drawing/2014/main" id="{55AA0692-A09A-1B45-92DD-ACB04DAD9EBB}"/>
              </a:ext>
            </a:extLst>
          </p:cNvPr>
          <p:cNvSpPr>
            <a:spLocks noGrp="1"/>
          </p:cNvSpPr>
          <p:nvPr>
            <p:ph idx="1"/>
          </p:nvPr>
        </p:nvSpPr>
        <p:spPr>
          <a:xfrm>
            <a:off x="618490" y="1446451"/>
            <a:ext cx="7886700" cy="4351338"/>
          </a:xfrm>
        </p:spPr>
        <p:txBody>
          <a:bodyPr/>
          <a:lstStyle/>
          <a:p>
            <a:r>
              <a:rPr lang="en" altLang="ja-JP" dirty="0"/>
              <a:t>Fully Convolutional Networks (FCN)</a:t>
            </a:r>
            <a:br>
              <a:rPr lang="en-US" altLang="ja-JP" dirty="0"/>
            </a:br>
            <a:br>
              <a:rPr lang="en" altLang="ja-JP" dirty="0"/>
            </a:br>
            <a:endParaRPr lang="en-US" altLang="ja-JP" sz="2000" b="1" dirty="0"/>
          </a:p>
        </p:txBody>
      </p:sp>
      <p:sp>
        <p:nvSpPr>
          <p:cNvPr id="4" name="スライド番号プレースホルダー 3">
            <a:extLst>
              <a:ext uri="{FF2B5EF4-FFF2-40B4-BE49-F238E27FC236}">
                <a16:creationId xmlns:a16="http://schemas.microsoft.com/office/drawing/2014/main" id="{8CB93136-B3AA-3D4A-8534-CF320F1D15CA}"/>
              </a:ext>
            </a:extLst>
          </p:cNvPr>
          <p:cNvSpPr>
            <a:spLocks noGrp="1"/>
          </p:cNvSpPr>
          <p:nvPr>
            <p:ph type="sldNum" sz="quarter" idx="12"/>
          </p:nvPr>
        </p:nvSpPr>
        <p:spPr/>
        <p:txBody>
          <a:bodyPr/>
          <a:lstStyle/>
          <a:p>
            <a:fld id="{B507E409-7883-884F-BD0B-CC69621F4CB6}" type="slidenum">
              <a:rPr lang="ja-JP" altLang="en-US" smtClean="0"/>
              <a:pPr/>
              <a:t>6</a:t>
            </a:fld>
            <a:endParaRPr lang="ja-JP" altLang="en-US"/>
          </a:p>
        </p:txBody>
      </p:sp>
      <p:sp>
        <p:nvSpPr>
          <p:cNvPr id="5" name="テキスト ボックス 4">
            <a:extLst>
              <a:ext uri="{FF2B5EF4-FFF2-40B4-BE49-F238E27FC236}">
                <a16:creationId xmlns:a16="http://schemas.microsoft.com/office/drawing/2014/main" id="{482C004D-40BC-AB47-B081-03F5F7B2FEFE}"/>
              </a:ext>
            </a:extLst>
          </p:cNvPr>
          <p:cNvSpPr txBox="1"/>
          <p:nvPr/>
        </p:nvSpPr>
        <p:spPr>
          <a:xfrm>
            <a:off x="853440" y="1899920"/>
            <a:ext cx="6300123" cy="1631216"/>
          </a:xfrm>
          <a:prstGeom prst="rect">
            <a:avLst/>
          </a:prstGeom>
          <a:noFill/>
        </p:spPr>
        <p:txBody>
          <a:bodyPr wrap="none" rtlCol="0">
            <a:spAutoFit/>
          </a:bodyPr>
          <a:lstStyle/>
          <a:p>
            <a:pPr marL="342900" indent="-342900">
              <a:buFont typeface="Wingdings" pitchFamily="2" charset="2"/>
              <a:buChar char="Ø"/>
            </a:pPr>
            <a:r>
              <a:rPr lang="en" altLang="ja-JP" sz="2000" dirty="0">
                <a:latin typeface="Meiryo UI" panose="020B0604030504040204" pitchFamily="34" charset="-128"/>
                <a:ea typeface="Meiryo UI" panose="020B0604030504040204" pitchFamily="34" charset="-128"/>
              </a:rPr>
              <a:t>CNN </a:t>
            </a:r>
            <a:r>
              <a:rPr lang="ja-JP" altLang="en-US" sz="2000">
                <a:latin typeface="Meiryo UI" panose="020B0604030504040204" pitchFamily="34" charset="-128"/>
                <a:ea typeface="Meiryo UI" panose="020B0604030504040204" pitchFamily="34" charset="-128"/>
              </a:rPr>
              <a:t>の全結合層を畳み込み</a:t>
            </a:r>
            <a:r>
              <a:rPr lang="en-US" altLang="ja-JP" sz="2000" dirty="0">
                <a:latin typeface="Meiryo UI" panose="020B0604030504040204" pitchFamily="34" charset="-128"/>
                <a:ea typeface="Meiryo UI" panose="020B0604030504040204" pitchFamily="34" charset="-128"/>
              </a:rPr>
              <a:t>(</a:t>
            </a:r>
            <a:r>
              <a:rPr lang="ja-JP" altLang="en-US" sz="2000">
                <a:latin typeface="Meiryo UI" panose="020B0604030504040204" pitchFamily="34" charset="-128"/>
                <a:ea typeface="Meiryo UI" panose="020B0604030504040204" pitchFamily="34" charset="-128"/>
              </a:rPr>
              <a:t>プーリング層</a:t>
            </a:r>
            <a:r>
              <a:rPr lang="en-US" altLang="ja-JP" sz="2000" dirty="0">
                <a:latin typeface="Meiryo UI" panose="020B0604030504040204" pitchFamily="34" charset="-128"/>
                <a:ea typeface="Meiryo UI" panose="020B0604030504040204" pitchFamily="34" charset="-128"/>
              </a:rPr>
              <a:t>)</a:t>
            </a:r>
            <a:r>
              <a:rPr lang="ja-JP" altLang="en-US" sz="2000">
                <a:latin typeface="Meiryo UI" panose="020B0604030504040204" pitchFamily="34" charset="-128"/>
                <a:ea typeface="Meiryo UI" panose="020B0604030504040204" pitchFamily="34" charset="-128"/>
              </a:rPr>
              <a:t>に置き換える</a:t>
            </a:r>
            <a:br>
              <a:rPr lang="en-US" altLang="ja-JP" sz="2000" dirty="0">
                <a:latin typeface="Meiryo UI" panose="020B0604030504040204" pitchFamily="34" charset="-128"/>
                <a:ea typeface="Meiryo UI" panose="020B0604030504040204" pitchFamily="34" charset="-128"/>
              </a:rPr>
            </a:br>
            <a:r>
              <a:rPr lang="ja-JP" altLang="en-US" sz="2000">
                <a:latin typeface="Meiryo UI" panose="020B0604030504040204" pitchFamily="34" charset="-128"/>
                <a:ea typeface="Meiryo UI" panose="020B0604030504040204" pitchFamily="34" charset="-128"/>
              </a:rPr>
              <a:t>最終層の出力は入力画像と同じサイズの</a:t>
            </a:r>
            <a:r>
              <a:rPr lang="ja-JP" altLang="en-US" sz="2000" b="1">
                <a:latin typeface="Meiryo UI" panose="020B0604030504040204" pitchFamily="34" charset="-128"/>
                <a:ea typeface="Meiryo UI" panose="020B0604030504040204" pitchFamily="34" charset="-128"/>
              </a:rPr>
              <a:t>特徴マップ</a:t>
            </a:r>
            <a:endParaRPr lang="en-US" altLang="ja-JP" sz="2000" b="1" dirty="0">
              <a:latin typeface="Meiryo UI" panose="020B0604030504040204" pitchFamily="34" charset="-128"/>
              <a:ea typeface="Meiryo UI" panose="020B0604030504040204" pitchFamily="34" charset="-128"/>
            </a:endParaRPr>
          </a:p>
          <a:p>
            <a:pPr marL="342900" indent="-342900">
              <a:buFont typeface="Wingdings" pitchFamily="2" charset="2"/>
              <a:buChar char="Ø"/>
            </a:pPr>
            <a:r>
              <a:rPr lang="ja-JP" altLang="en-US" sz="2000">
                <a:latin typeface="Meiryo UI" panose="020B0604030504040204" pitchFamily="34" charset="-128"/>
                <a:ea typeface="Meiryo UI" panose="020B0604030504040204" pitchFamily="34" charset="-128"/>
              </a:rPr>
              <a:t>ピクセルごとにラベル付けされた教師データを与えることで、</a:t>
            </a:r>
            <a:br>
              <a:rPr lang="en-US" altLang="ja-JP" sz="2000" dirty="0">
                <a:latin typeface="Meiryo UI" panose="020B0604030504040204" pitchFamily="34" charset="-128"/>
                <a:ea typeface="Meiryo UI" panose="020B0604030504040204" pitchFamily="34" charset="-128"/>
              </a:rPr>
            </a:br>
            <a:r>
              <a:rPr lang="ja-JP" altLang="en-US" sz="2000">
                <a:latin typeface="Meiryo UI" panose="020B0604030504040204" pitchFamily="34" charset="-128"/>
                <a:ea typeface="Meiryo UI" panose="020B0604030504040204" pitchFamily="34" charset="-128"/>
              </a:rPr>
              <a:t>入力画像の各画素のラベルを推定</a:t>
            </a:r>
            <a:endParaRPr lang="en-US" altLang="ja-JP" sz="2000" dirty="0">
              <a:latin typeface="Meiryo UI" panose="020B0604030504040204" pitchFamily="34" charset="-128"/>
              <a:ea typeface="Meiryo UI" panose="020B0604030504040204" pitchFamily="34" charset="-128"/>
            </a:endParaRPr>
          </a:p>
          <a:p>
            <a:pPr marL="342900" indent="-342900">
              <a:buFont typeface="Wingdings" pitchFamily="2" charset="2"/>
              <a:buChar char="Ø"/>
            </a:pPr>
            <a:r>
              <a:rPr kumimoji="1" lang="en-US" altLang="ja-JP" sz="2000" b="1" dirty="0">
                <a:latin typeface="Meiryo UI" panose="020B0604030504040204" pitchFamily="34" charset="-128"/>
                <a:ea typeface="Meiryo UI" panose="020B0604030504040204" pitchFamily="34" charset="-128"/>
              </a:rPr>
              <a:t>Image Segmentation </a:t>
            </a:r>
            <a:r>
              <a:rPr kumimoji="1" lang="ja-JP" altLang="en-US" sz="2000">
                <a:latin typeface="Meiryo UI" panose="020B0604030504040204" pitchFamily="34" charset="-128"/>
                <a:ea typeface="Meiryo UI" panose="020B0604030504040204" pitchFamily="34" charset="-128"/>
              </a:rPr>
              <a:t>で広く使われる</a:t>
            </a:r>
          </a:p>
        </p:txBody>
      </p:sp>
      <p:pic>
        <p:nvPicPr>
          <p:cNvPr id="7" name="図 6">
            <a:extLst>
              <a:ext uri="{FF2B5EF4-FFF2-40B4-BE49-F238E27FC236}">
                <a16:creationId xmlns:a16="http://schemas.microsoft.com/office/drawing/2014/main" id="{5B1A5557-08EF-0944-942F-75150B091E61}"/>
              </a:ext>
            </a:extLst>
          </p:cNvPr>
          <p:cNvPicPr>
            <a:picLocks noChangeAspect="1"/>
          </p:cNvPicPr>
          <p:nvPr/>
        </p:nvPicPr>
        <p:blipFill>
          <a:blip r:embed="rId2"/>
          <a:stretch>
            <a:fillRect/>
          </a:stretch>
        </p:blipFill>
        <p:spPr>
          <a:xfrm>
            <a:off x="682625" y="3854570"/>
            <a:ext cx="7778750" cy="2222500"/>
          </a:xfrm>
          <a:prstGeom prst="rect">
            <a:avLst/>
          </a:prstGeom>
        </p:spPr>
      </p:pic>
    </p:spTree>
    <p:extLst>
      <p:ext uri="{BB962C8B-B14F-4D97-AF65-F5344CB8AC3E}">
        <p14:creationId xmlns:p14="http://schemas.microsoft.com/office/powerpoint/2010/main" val="2929407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08BD67-FBEC-4F40-9048-D53CE69F0AC5}"/>
              </a:ext>
            </a:extLst>
          </p:cNvPr>
          <p:cNvSpPr>
            <a:spLocks noGrp="1"/>
          </p:cNvSpPr>
          <p:nvPr>
            <p:ph type="title"/>
          </p:nvPr>
        </p:nvSpPr>
        <p:spPr>
          <a:xfrm>
            <a:off x="628650" y="-158393"/>
            <a:ext cx="7886700" cy="1325563"/>
          </a:xfrm>
        </p:spPr>
        <p:txBody>
          <a:bodyPr/>
          <a:lstStyle/>
          <a:p>
            <a:r>
              <a:rPr lang="en" altLang="ja-JP" dirty="0"/>
              <a:t>Fully Convolutional Networks</a:t>
            </a:r>
            <a:endParaRPr kumimoji="1" lang="ja-JP" altLang="en-US"/>
          </a:p>
        </p:txBody>
      </p:sp>
      <p:sp>
        <p:nvSpPr>
          <p:cNvPr id="3" name="コンテンツ プレースホルダー 2">
            <a:extLst>
              <a:ext uri="{FF2B5EF4-FFF2-40B4-BE49-F238E27FC236}">
                <a16:creationId xmlns:a16="http://schemas.microsoft.com/office/drawing/2014/main" id="{B55EEF03-3B6C-2F4B-9980-4D92674DF852}"/>
              </a:ext>
            </a:extLst>
          </p:cNvPr>
          <p:cNvSpPr>
            <a:spLocks noGrp="1"/>
          </p:cNvSpPr>
          <p:nvPr>
            <p:ph idx="1"/>
          </p:nvPr>
        </p:nvSpPr>
        <p:spPr/>
        <p:txBody>
          <a:bodyPr/>
          <a:lstStyle/>
          <a:p>
            <a:r>
              <a:rPr lang="en-US" altLang="ja-JP" dirty="0"/>
              <a:t>Image Segmentation</a:t>
            </a:r>
            <a:br>
              <a:rPr lang="en-US" altLang="ja-JP" dirty="0"/>
            </a:br>
            <a:r>
              <a:rPr lang="ja-JP" altLang="en-US" sz="2000"/>
              <a:t>画像全体の分類や物体領域の検出とは異なり</a:t>
            </a:r>
            <a:r>
              <a:rPr lang="en-US" altLang="ja-JP" sz="2000" dirty="0"/>
              <a:t>, </a:t>
            </a:r>
            <a:r>
              <a:rPr lang="ja-JP" altLang="en-US" sz="2000" b="1"/>
              <a:t>ピクセル単位</a:t>
            </a:r>
            <a:r>
              <a:rPr lang="ja-JP" altLang="en-US" sz="2000"/>
              <a:t>でのクラス推定を行う</a:t>
            </a:r>
            <a:br>
              <a:rPr lang="en-US" altLang="ja-JP" sz="2000" dirty="0"/>
            </a:br>
            <a:r>
              <a:rPr lang="ja-JP" altLang="en-US" sz="2000"/>
              <a:t>医療用画像の解析や自動運転等に利用</a:t>
            </a:r>
            <a:endParaRPr kumimoji="1" lang="en-US" altLang="ja-JP" sz="2000" dirty="0"/>
          </a:p>
        </p:txBody>
      </p:sp>
      <p:sp>
        <p:nvSpPr>
          <p:cNvPr id="4" name="スライド番号プレースホルダー 3">
            <a:extLst>
              <a:ext uri="{FF2B5EF4-FFF2-40B4-BE49-F238E27FC236}">
                <a16:creationId xmlns:a16="http://schemas.microsoft.com/office/drawing/2014/main" id="{9C162525-9B79-B244-9585-A53FB1DD009C}"/>
              </a:ext>
            </a:extLst>
          </p:cNvPr>
          <p:cNvSpPr>
            <a:spLocks noGrp="1"/>
          </p:cNvSpPr>
          <p:nvPr>
            <p:ph type="sldNum" sz="quarter" idx="12"/>
          </p:nvPr>
        </p:nvSpPr>
        <p:spPr/>
        <p:txBody>
          <a:bodyPr/>
          <a:lstStyle/>
          <a:p>
            <a:fld id="{B507E409-7883-884F-BD0B-CC69621F4CB6}" type="slidenum">
              <a:rPr lang="ja-JP" altLang="en-US" smtClean="0"/>
              <a:pPr/>
              <a:t>7</a:t>
            </a:fld>
            <a:endParaRPr lang="ja-JP" altLang="en-US"/>
          </a:p>
        </p:txBody>
      </p:sp>
      <p:pic>
        <p:nvPicPr>
          <p:cNvPr id="5" name="図 4">
            <a:extLst>
              <a:ext uri="{FF2B5EF4-FFF2-40B4-BE49-F238E27FC236}">
                <a16:creationId xmlns:a16="http://schemas.microsoft.com/office/drawing/2014/main" id="{3597D728-D4EF-3C47-A2DA-A68F4D0697E9}"/>
              </a:ext>
            </a:extLst>
          </p:cNvPr>
          <p:cNvPicPr>
            <a:picLocks noChangeAspect="1"/>
          </p:cNvPicPr>
          <p:nvPr/>
        </p:nvPicPr>
        <p:blipFill>
          <a:blip r:embed="rId2"/>
          <a:stretch>
            <a:fillRect/>
          </a:stretch>
        </p:blipFill>
        <p:spPr>
          <a:xfrm>
            <a:off x="1645920" y="2858771"/>
            <a:ext cx="5852160" cy="3497580"/>
          </a:xfrm>
          <a:prstGeom prst="rect">
            <a:avLst/>
          </a:prstGeom>
        </p:spPr>
      </p:pic>
    </p:spTree>
    <p:extLst>
      <p:ext uri="{BB962C8B-B14F-4D97-AF65-F5344CB8AC3E}">
        <p14:creationId xmlns:p14="http://schemas.microsoft.com/office/powerpoint/2010/main" val="236005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70086A-E8F4-1A4E-9D33-8B7B6A181A27}"/>
              </a:ext>
            </a:extLst>
          </p:cNvPr>
          <p:cNvSpPr>
            <a:spLocks noGrp="1"/>
          </p:cNvSpPr>
          <p:nvPr>
            <p:ph type="title"/>
          </p:nvPr>
        </p:nvSpPr>
        <p:spPr>
          <a:xfrm>
            <a:off x="628650" y="-158393"/>
            <a:ext cx="7886700" cy="1325563"/>
          </a:xfrm>
        </p:spPr>
        <p:txBody>
          <a:bodyPr/>
          <a:lstStyle/>
          <a:p>
            <a:r>
              <a:rPr lang="en" altLang="ja-JP" dirty="0"/>
              <a:t>Fully Convolutional Networks</a:t>
            </a:r>
            <a:endParaRPr kumimoji="1" lang="ja-JP" altLang="en-US"/>
          </a:p>
        </p:txBody>
      </p:sp>
      <p:sp>
        <p:nvSpPr>
          <p:cNvPr id="3" name="コンテンツ プレースホルダー 2">
            <a:extLst>
              <a:ext uri="{FF2B5EF4-FFF2-40B4-BE49-F238E27FC236}">
                <a16:creationId xmlns:a16="http://schemas.microsoft.com/office/drawing/2014/main" id="{BC65D719-9D1B-244E-A961-A3B2E9D7C262}"/>
              </a:ext>
            </a:extLst>
          </p:cNvPr>
          <p:cNvSpPr>
            <a:spLocks noGrp="1"/>
          </p:cNvSpPr>
          <p:nvPr>
            <p:ph idx="1"/>
          </p:nvPr>
        </p:nvSpPr>
        <p:spPr/>
        <p:txBody>
          <a:bodyPr/>
          <a:lstStyle/>
          <a:p>
            <a:r>
              <a:rPr kumimoji="1" lang="en-US" altLang="ja-JP" dirty="0"/>
              <a:t>U-Net</a:t>
            </a:r>
            <a:br>
              <a:rPr lang="en-US" altLang="ja-JP" dirty="0"/>
            </a:br>
            <a:r>
              <a:rPr lang="en-US" altLang="ja-JP" sz="2000" dirty="0"/>
              <a:t>MICCAI2015 </a:t>
            </a:r>
            <a:r>
              <a:rPr lang="en" altLang="ja-JP" sz="2000" dirty="0">
                <a:hlinkClick r:id="rId2">
                  <a:extLst>
                    <a:ext uri="{A12FA001-AC4F-418D-AE19-62706E023703}">
                      <ahyp:hlinkClr xmlns:ahyp="http://schemas.microsoft.com/office/drawing/2018/hyperlinkcolor" val="tx"/>
                    </a:ext>
                  </a:extLst>
                </a:hlinkClick>
              </a:rPr>
              <a:t>U-Net: Convolutional Networks for Biomedical Image Segmentation</a:t>
            </a:r>
            <a:r>
              <a:rPr lang="ja-JP" altLang="en-US" sz="2000"/>
              <a:t>で提案された</a:t>
            </a:r>
            <a:r>
              <a:rPr lang="en" altLang="ja-JP" sz="2000" dirty="0"/>
              <a:t>Segmentation</a:t>
            </a:r>
            <a:r>
              <a:rPr lang="ja-JP" altLang="en-US" sz="2000"/>
              <a:t>の礎となった</a:t>
            </a:r>
            <a:r>
              <a:rPr lang="en-US" altLang="ja-JP" sz="2000" dirty="0"/>
              <a:t>FCN</a:t>
            </a:r>
          </a:p>
        </p:txBody>
      </p:sp>
      <p:sp>
        <p:nvSpPr>
          <p:cNvPr id="4" name="スライド番号プレースホルダー 3">
            <a:extLst>
              <a:ext uri="{FF2B5EF4-FFF2-40B4-BE49-F238E27FC236}">
                <a16:creationId xmlns:a16="http://schemas.microsoft.com/office/drawing/2014/main" id="{E3EF3072-D22B-B949-BBDC-F4480AFBC970}"/>
              </a:ext>
            </a:extLst>
          </p:cNvPr>
          <p:cNvSpPr>
            <a:spLocks noGrp="1"/>
          </p:cNvSpPr>
          <p:nvPr>
            <p:ph type="sldNum" sz="quarter" idx="12"/>
          </p:nvPr>
        </p:nvSpPr>
        <p:spPr/>
        <p:txBody>
          <a:bodyPr/>
          <a:lstStyle/>
          <a:p>
            <a:fld id="{B507E409-7883-884F-BD0B-CC69621F4CB6}" type="slidenum">
              <a:rPr lang="ja-JP" altLang="en-US" smtClean="0"/>
              <a:pPr/>
              <a:t>8</a:t>
            </a:fld>
            <a:endParaRPr lang="ja-JP" altLang="en-US"/>
          </a:p>
        </p:txBody>
      </p:sp>
      <p:pic>
        <p:nvPicPr>
          <p:cNvPr id="5" name="図 4">
            <a:extLst>
              <a:ext uri="{FF2B5EF4-FFF2-40B4-BE49-F238E27FC236}">
                <a16:creationId xmlns:a16="http://schemas.microsoft.com/office/drawing/2014/main" id="{666F94A2-CBAB-0E44-BC12-B2C8197945CA}"/>
              </a:ext>
            </a:extLst>
          </p:cNvPr>
          <p:cNvPicPr>
            <a:picLocks noChangeAspect="1"/>
          </p:cNvPicPr>
          <p:nvPr/>
        </p:nvPicPr>
        <p:blipFill>
          <a:blip r:embed="rId3"/>
          <a:stretch>
            <a:fillRect/>
          </a:stretch>
        </p:blipFill>
        <p:spPr>
          <a:xfrm>
            <a:off x="85726" y="2508489"/>
            <a:ext cx="5924550" cy="3947160"/>
          </a:xfrm>
          <a:prstGeom prst="rect">
            <a:avLst/>
          </a:prstGeom>
        </p:spPr>
      </p:pic>
      <p:sp>
        <p:nvSpPr>
          <p:cNvPr id="6" name="テキスト ボックス 5">
            <a:extLst>
              <a:ext uri="{FF2B5EF4-FFF2-40B4-BE49-F238E27FC236}">
                <a16:creationId xmlns:a16="http://schemas.microsoft.com/office/drawing/2014/main" id="{90BA49DF-7AFB-674D-94F5-09F4A91DBA1C}"/>
              </a:ext>
            </a:extLst>
          </p:cNvPr>
          <p:cNvSpPr txBox="1"/>
          <p:nvPr/>
        </p:nvSpPr>
        <p:spPr>
          <a:xfrm>
            <a:off x="5746149" y="3322093"/>
            <a:ext cx="3304110" cy="2308324"/>
          </a:xfrm>
          <a:prstGeom prst="rect">
            <a:avLst/>
          </a:prstGeom>
          <a:noFill/>
        </p:spPr>
        <p:txBody>
          <a:bodyPr wrap="none" rtlCol="0">
            <a:spAutoFit/>
          </a:bodyPr>
          <a:lstStyle/>
          <a:p>
            <a:endParaRPr lang="en-US" altLang="ja-JP" dirty="0">
              <a:latin typeface="Meiryo UI" panose="020B0604030504040204" pitchFamily="34" charset="-128"/>
              <a:ea typeface="Meiryo UI" panose="020B0604030504040204" pitchFamily="34" charset="-128"/>
            </a:endParaRPr>
          </a:p>
          <a:p>
            <a:pPr marL="285750" indent="-285750">
              <a:buFont typeface="Wingdings" pitchFamily="2" charset="2"/>
              <a:buChar char="Ø"/>
            </a:pPr>
            <a:r>
              <a:rPr kumimoji="1" lang="en-US" altLang="ja-JP" dirty="0">
                <a:latin typeface="Meiryo UI" panose="020B0604030504040204" pitchFamily="34" charset="-128"/>
                <a:ea typeface="Meiryo UI" panose="020B0604030504040204" pitchFamily="34" charset="-128"/>
              </a:rPr>
              <a:t>Encoder - </a:t>
            </a:r>
            <a:r>
              <a:rPr lang="en-US" altLang="ja-JP" dirty="0">
                <a:latin typeface="Meiryo UI" panose="020B0604030504040204" pitchFamily="34" charset="-128"/>
                <a:ea typeface="Meiryo UI" panose="020B0604030504040204" pitchFamily="34" charset="-128"/>
              </a:rPr>
              <a:t>D</a:t>
            </a:r>
            <a:r>
              <a:rPr kumimoji="1" lang="en-US" altLang="ja-JP" dirty="0">
                <a:latin typeface="Meiryo UI" panose="020B0604030504040204" pitchFamily="34" charset="-128"/>
                <a:ea typeface="Meiryo UI" panose="020B0604030504040204" pitchFamily="34" charset="-128"/>
              </a:rPr>
              <a:t>ecoder </a:t>
            </a:r>
            <a:r>
              <a:rPr kumimoji="1" lang="ja-JP" altLang="en-US">
                <a:latin typeface="Meiryo UI" panose="020B0604030504040204" pitchFamily="34" charset="-128"/>
                <a:ea typeface="Meiryo UI" panose="020B0604030504040204" pitchFamily="34" charset="-128"/>
              </a:rPr>
              <a:t>の</a:t>
            </a:r>
            <a:br>
              <a:rPr kumimoji="1" lang="en-US" altLang="ja-JP" dirty="0">
                <a:latin typeface="Meiryo UI" panose="020B0604030504040204" pitchFamily="34" charset="-128"/>
                <a:ea typeface="Meiryo UI" panose="020B0604030504040204" pitchFamily="34" charset="-128"/>
              </a:rPr>
            </a:br>
            <a:r>
              <a:rPr lang="en-US" altLang="ja-JP" dirty="0">
                <a:latin typeface="Meiryo UI" panose="020B0604030504040204" pitchFamily="34" charset="-128"/>
                <a:ea typeface="Meiryo UI" panose="020B0604030504040204" pitchFamily="34" charset="-128"/>
              </a:rPr>
              <a:t>Autoencoder </a:t>
            </a:r>
            <a:r>
              <a:rPr lang="ja-JP" altLang="en-US">
                <a:latin typeface="Meiryo UI" panose="020B0604030504040204" pitchFamily="34" charset="-128"/>
                <a:ea typeface="Meiryo UI" panose="020B0604030504040204" pitchFamily="34" charset="-128"/>
              </a:rPr>
              <a:t>モデル</a:t>
            </a:r>
            <a:br>
              <a:rPr lang="en-US" altLang="ja-JP" dirty="0">
                <a:latin typeface="Meiryo UI" panose="020B0604030504040204" pitchFamily="34" charset="-128"/>
                <a:ea typeface="Meiryo UI" panose="020B0604030504040204" pitchFamily="34" charset="-128"/>
              </a:rPr>
            </a:br>
            <a:endParaRPr lang="en-US" altLang="ja-JP" dirty="0">
              <a:latin typeface="Meiryo UI" panose="020B0604030504040204" pitchFamily="34" charset="-128"/>
              <a:ea typeface="Meiryo UI" panose="020B0604030504040204" pitchFamily="34" charset="-128"/>
            </a:endParaRPr>
          </a:p>
          <a:p>
            <a:pPr marL="285750" indent="-285750">
              <a:buFont typeface="Wingdings" pitchFamily="2" charset="2"/>
              <a:buChar char="Ø"/>
            </a:pPr>
            <a:r>
              <a:rPr kumimoji="1" lang="en-US" altLang="ja-JP" dirty="0">
                <a:latin typeface="Meiryo UI" panose="020B0604030504040204" pitchFamily="34" charset="-128"/>
                <a:ea typeface="Meiryo UI" panose="020B0604030504040204" pitchFamily="34" charset="-128"/>
              </a:rPr>
              <a:t>U</a:t>
            </a:r>
            <a:r>
              <a:rPr kumimoji="1" lang="ja-JP" altLang="en-US">
                <a:latin typeface="Meiryo UI" panose="020B0604030504040204" pitchFamily="34" charset="-128"/>
                <a:ea typeface="Meiryo UI" panose="020B0604030504040204" pitchFamily="34" charset="-128"/>
              </a:rPr>
              <a:t>字に見える</a:t>
            </a:r>
            <a:r>
              <a:rPr kumimoji="1" lang="en-US" altLang="ja-JP" dirty="0">
                <a:latin typeface="Meiryo UI" panose="020B0604030504040204" pitchFamily="34" charset="-128"/>
                <a:ea typeface="Meiryo UI" panose="020B0604030504040204" pitchFamily="34" charset="-128"/>
              </a:rPr>
              <a:t>(?)</a:t>
            </a:r>
            <a:r>
              <a:rPr kumimoji="1" lang="ja-JP" altLang="en-US">
                <a:latin typeface="Meiryo UI" panose="020B0604030504040204" pitchFamily="34" charset="-128"/>
                <a:ea typeface="Meiryo UI" panose="020B0604030504040204" pitchFamily="34" charset="-128"/>
              </a:rPr>
              <a:t>から</a:t>
            </a:r>
            <a:r>
              <a:rPr kumimoji="1" lang="en-US" altLang="ja-JP" dirty="0">
                <a:latin typeface="Meiryo UI" panose="020B0604030504040204" pitchFamily="34" charset="-128"/>
                <a:ea typeface="Meiryo UI" panose="020B0604030504040204" pitchFamily="34" charset="-128"/>
              </a:rPr>
              <a:t> U-Net</a:t>
            </a:r>
            <a:br>
              <a:rPr kumimoji="1" lang="en-US" altLang="ja-JP" dirty="0">
                <a:latin typeface="Meiryo UI" panose="020B0604030504040204" pitchFamily="34" charset="-128"/>
                <a:ea typeface="Meiryo UI" panose="020B0604030504040204" pitchFamily="34" charset="-128"/>
              </a:rPr>
            </a:br>
            <a:endParaRPr kumimoji="1" lang="en-US" altLang="ja-JP" dirty="0">
              <a:latin typeface="Meiryo UI" panose="020B0604030504040204" pitchFamily="34" charset="-128"/>
              <a:ea typeface="Meiryo UI" panose="020B0604030504040204" pitchFamily="34" charset="-128"/>
            </a:endParaRPr>
          </a:p>
          <a:p>
            <a:pPr marL="285750" indent="-285750">
              <a:buFont typeface="Wingdings" pitchFamily="2" charset="2"/>
              <a:buChar char="Ø"/>
            </a:pPr>
            <a:r>
              <a:rPr kumimoji="1" lang="ja-JP" altLang="en-US">
                <a:latin typeface="Meiryo UI" panose="020B0604030504040204" pitchFamily="34" charset="-128"/>
                <a:ea typeface="Meiryo UI" panose="020B0604030504040204" pitchFamily="34" charset="-128"/>
              </a:rPr>
              <a:t>本論文ではこのモデルの性能を</a:t>
            </a:r>
            <a:br>
              <a:rPr lang="en-US" altLang="ja-JP" dirty="0">
                <a:latin typeface="Meiryo UI" panose="020B0604030504040204" pitchFamily="34" charset="-128"/>
                <a:ea typeface="Meiryo UI" panose="020B0604030504040204" pitchFamily="34" charset="-128"/>
              </a:rPr>
            </a:br>
            <a:r>
              <a:rPr kumimoji="1" lang="ja-JP" altLang="en-US">
                <a:latin typeface="Meiryo UI" panose="020B0604030504040204" pitchFamily="34" charset="-128"/>
                <a:ea typeface="Meiryo UI" panose="020B0604030504040204" pitchFamily="34" charset="-128"/>
              </a:rPr>
              <a:t>向上させるモジュールを提案</a:t>
            </a:r>
            <a:endParaRPr kumimoji="1" lang="en-US" altLang="ja-JP"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09556040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7D7490D6-6E08-6B4A-AD4F-1A39B0561C8B}" vid="{82C0AD6B-A24B-8843-931A-AF7E6DFAA21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1236</TotalTime>
  <Words>603</Words>
  <Application>Microsoft Macintosh PowerPoint</Application>
  <PresentationFormat>画面に合わせる (4:3)</PresentationFormat>
  <Paragraphs>156</Paragraphs>
  <Slides>21</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21</vt:i4>
      </vt:variant>
    </vt:vector>
  </HeadingPairs>
  <TitlesOfParts>
    <vt:vector size="29" baseType="lpstr">
      <vt:lpstr>Meiryo UI</vt:lpstr>
      <vt:lpstr>游ゴシック</vt:lpstr>
      <vt:lpstr>游ゴシック Light</vt:lpstr>
      <vt:lpstr>Arial</vt:lpstr>
      <vt:lpstr>Calibri</vt:lpstr>
      <vt:lpstr>Calibri Light</vt:lpstr>
      <vt:lpstr>Wingdings</vt:lpstr>
      <vt:lpstr>Office テーマ</vt:lpstr>
      <vt:lpstr>Concurrent Spatial and Channel Squeeze &amp; Excitation in Fully Convolutional Networks </vt:lpstr>
      <vt:lpstr>information</vt:lpstr>
      <vt:lpstr>Agenda</vt:lpstr>
      <vt:lpstr>Agenda</vt:lpstr>
      <vt:lpstr>Overview</vt:lpstr>
      <vt:lpstr>Fully Convolutional Networks</vt:lpstr>
      <vt:lpstr>Fully Convolutional Networks</vt:lpstr>
      <vt:lpstr>Fully Convolutional Networks</vt:lpstr>
      <vt:lpstr>Fully Convolutional Networks</vt:lpstr>
      <vt:lpstr>Spatial Squeeze and Channel Excitation Block (cSE)  </vt:lpstr>
      <vt:lpstr>Spatial Squeeze and Channel Excitation Block (cSE)  </vt:lpstr>
      <vt:lpstr>Spatial Squeeze and Channel Excitation Block (cSE)  </vt:lpstr>
      <vt:lpstr>Channel Squeeze and Spatial Excitation Block (sSE)  </vt:lpstr>
      <vt:lpstr>Channel Squeeze and Spatial Excitation Block (sSE)  </vt:lpstr>
      <vt:lpstr>scSE </vt:lpstr>
      <vt:lpstr>scSE </vt:lpstr>
      <vt:lpstr>Experiment and Results Conclusion </vt:lpstr>
      <vt:lpstr>Experiment and Results Conclusion </vt:lpstr>
      <vt:lpstr>Experiment and Results Conclusion </vt:lpstr>
      <vt:lpstr>Experiment and Results Conclusion </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Concurrent Spatial and Channel Squeeze &amp; Excitation in Fully Convolutional Networks </dc:title>
  <dc:creator>透大 中谷</dc:creator>
  <cp:lastModifiedBy>透大 中谷</cp:lastModifiedBy>
  <cp:revision>31</cp:revision>
  <dcterms:created xsi:type="dcterms:W3CDTF">2020-04-30T07:16:17Z</dcterms:created>
  <dcterms:modified xsi:type="dcterms:W3CDTF">2020-05-03T09:11:39Z</dcterms:modified>
</cp:coreProperties>
</file>